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7" r:id="rId2"/>
  </p:sldMasterIdLst>
  <p:notesMasterIdLst>
    <p:notesMasterId r:id="rId8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</p:sldIdLst>
  <p:sldSz cx="9144000" cy="5143500" type="screen16x9"/>
  <p:notesSz cx="7772400" cy="10058400"/>
  <p:embeddedFontLst>
    <p:embeddedFont>
      <p:font typeface="Gulim" panose="020B0600000101010101" pitchFamily="34" charset="-127"/>
      <p:regular r:id="rId81"/>
    </p:embeddedFont>
    <p:embeddedFont>
      <p:font typeface="Corbel" panose="020B0503020204020204" pitchFamily="34" charset="0"/>
      <p:regular r:id="rId82"/>
      <p:bold r:id="rId83"/>
      <p:italic r:id="rId84"/>
      <p:boldItalic r:id="rId85"/>
    </p:embeddedFont>
    <p:embeddedFont>
      <p:font typeface="Garamond" panose="02020404030301010803" pitchFamily="18" charset="0"/>
      <p:regular r:id="rId86"/>
      <p:bold r:id="rId87"/>
      <p:italic r:id="rId88"/>
      <p:boldItalic r:id="rId89"/>
    </p:embeddedFont>
    <p:embeddedFont>
      <p:font typeface="Lato" panose="020B0604020202020204" charset="0"/>
      <p:regular r:id="rId90"/>
      <p:bold r:id="rId91"/>
      <p:italic r:id="rId92"/>
      <p:boldItalic r:id="rId93"/>
    </p:embeddedFont>
    <p:embeddedFont>
      <p:font typeface="Lato Black" panose="020B0604020202020204" charset="0"/>
      <p:bold r:id="rId94"/>
      <p:boldItalic r:id="rId95"/>
    </p:embeddedFont>
    <p:embeddedFont>
      <p:font typeface="Overlock" panose="020B0604020202020204" charset="0"/>
      <p:regular r:id="rId96"/>
      <p:bold r:id="rId97"/>
      <p:italic r:id="rId98"/>
      <p:boldItalic r:id="rId9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1" roundtripDataSignature="AMtx7mhuxo7T5duEeprAU/1o8/DtbBjy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4.fntdata"/><Relationship Id="rId89" Type="http://schemas.openxmlformats.org/officeDocument/2006/relationships/font" Target="fonts/font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font" Target="fonts/font10.fntdata"/><Relationship Id="rId95" Type="http://schemas.openxmlformats.org/officeDocument/2006/relationships/font" Target="fonts/font15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notesMaster" Target="notesMasters/notesMaster1.xml"/><Relationship Id="rId85" Type="http://schemas.openxmlformats.org/officeDocument/2006/relationships/font" Target="fonts/font5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font" Target="fonts/font3.fntdata"/><Relationship Id="rId88" Type="http://schemas.openxmlformats.org/officeDocument/2006/relationships/font" Target="fonts/font8.fntdata"/><Relationship Id="rId91" Type="http://schemas.openxmlformats.org/officeDocument/2006/relationships/font" Target="fonts/font11.fntdata"/><Relationship Id="rId96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font" Target="fonts/font1.fntdata"/><Relationship Id="rId86" Type="http://schemas.openxmlformats.org/officeDocument/2006/relationships/font" Target="fonts/font6.fntdata"/><Relationship Id="rId94" Type="http://schemas.openxmlformats.org/officeDocument/2006/relationships/font" Target="fonts/font14.fntdata"/><Relationship Id="rId99" Type="http://schemas.openxmlformats.org/officeDocument/2006/relationships/font" Target="fonts/font19.fntdata"/><Relationship Id="rId101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7.fntdata"/><Relationship Id="rId104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7.fntdata"/><Relationship Id="rId61" Type="http://schemas.openxmlformats.org/officeDocument/2006/relationships/slide" Target="slides/slide59.xml"/><Relationship Id="rId82" Type="http://schemas.openxmlformats.org/officeDocument/2006/relationships/font" Target="fonts/font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5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13.fntdata"/><Relationship Id="rId98" Type="http://schemas.openxmlformats.org/officeDocument/2006/relationships/font" Target="fonts/font18.fntdata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0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3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3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3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3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3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83f4cb1e9_0_0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51275" rIns="102600" bIns="512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57" name="Google Shape;157;gf83f4cb1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7240" y="1257300"/>
            <a:ext cx="6217800" cy="339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3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4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4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4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4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6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6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6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6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6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7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7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7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7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7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7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7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7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7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8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8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8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8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8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8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8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8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8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9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9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9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9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9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9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9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9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9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9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20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20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20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20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20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20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0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0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0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210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1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1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21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21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12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9" name="Google Shape;949;p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fcc8e11bb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6" name="Google Shape;956;gfcc8e11bbb_0_83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5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3" name="Google Shape;963;p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5"/>
          <p:cNvSpPr/>
          <p:nvPr/>
        </p:nvSpPr>
        <p:spPr>
          <a:xfrm>
            <a:off x="0" y="0"/>
            <a:ext cx="9144000" cy="5183505"/>
          </a:xfrm>
          <a:prstGeom prst="rect">
            <a:avLst/>
          </a:prstGeom>
          <a:gradFill>
            <a:gsLst>
              <a:gs pos="0">
                <a:srgbClr val="1EA4B2"/>
              </a:gs>
              <a:gs pos="8000">
                <a:srgbClr val="1EA4B2"/>
              </a:gs>
              <a:gs pos="100000">
                <a:srgbClr val="ABE1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55"/>
          <p:cNvSpPr txBox="1">
            <a:spLocks noGrp="1"/>
          </p:cNvSpPr>
          <p:nvPr>
            <p:ph type="subTitle" idx="1"/>
          </p:nvPr>
        </p:nvSpPr>
        <p:spPr>
          <a:xfrm>
            <a:off x="263767" y="2427193"/>
            <a:ext cx="1761981" cy="219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155"/>
          <p:cNvSpPr txBox="1">
            <a:spLocks noGrp="1"/>
          </p:cNvSpPr>
          <p:nvPr>
            <p:ph type="ctrTitle"/>
          </p:nvPr>
        </p:nvSpPr>
        <p:spPr>
          <a:xfrm>
            <a:off x="263768" y="2762672"/>
            <a:ext cx="5834954" cy="69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Garamond"/>
              <a:buNone/>
              <a:defRPr sz="45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5"/>
          <p:cNvSpPr txBox="1"/>
          <p:nvPr/>
        </p:nvSpPr>
        <p:spPr>
          <a:xfrm>
            <a:off x="263767" y="1659798"/>
            <a:ext cx="6244335" cy="61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810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70C0"/>
                </a:solidFill>
                <a:latin typeface="Garamond"/>
                <a:ea typeface="Garamond"/>
                <a:cs typeface="Garamond"/>
                <a:sym typeface="Garamond"/>
              </a:rPr>
              <a:t>MICROCREDENTIAL: ASSOCIATE DATA SCIENTIST</a:t>
            </a:r>
            <a:br>
              <a:rPr lang="en-US" sz="1800" b="0" i="1" u="none" strike="noStrike" cap="none">
                <a:solidFill>
                  <a:srgbClr val="029B2D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135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rPr>
              <a:t>01 November – 10 Desember 2021</a:t>
            </a:r>
            <a:endParaRPr sz="1800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55"/>
          <p:cNvCxnSpPr/>
          <p:nvPr/>
        </p:nvCxnSpPr>
        <p:spPr>
          <a:xfrm>
            <a:off x="330442" y="2400300"/>
            <a:ext cx="5908433" cy="0"/>
          </a:xfrm>
          <a:prstGeom prst="straightConnector1">
            <a:avLst/>
          </a:prstGeom>
          <a:noFill/>
          <a:ln w="9525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9" name="Google Shape;29;p1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8102" y="2005259"/>
            <a:ext cx="2724449" cy="272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86573" y="739819"/>
            <a:ext cx="836049" cy="44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1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349" y="89858"/>
            <a:ext cx="634750" cy="6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5"/>
          <p:cNvSpPr txBox="1"/>
          <p:nvPr/>
        </p:nvSpPr>
        <p:spPr>
          <a:xfrm>
            <a:off x="751113" y="167745"/>
            <a:ext cx="3049363" cy="473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5"/>
              <a:buFont typeface="Arial"/>
              <a:buNone/>
            </a:pPr>
            <a:r>
              <a:rPr lang="en-US" sz="82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Direktorat Jenderal Pendidikan Tinggi, Riset, dan, Teknologi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5"/>
              <a:buFont typeface="Arial"/>
              <a:buNone/>
            </a:pPr>
            <a:r>
              <a:rPr lang="en-US" sz="82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Kementerian Pendidikan, Kebudayaan, Riset, dan Teknologi Republik Indonesia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55"/>
          <p:cNvSpPr/>
          <p:nvPr/>
        </p:nvSpPr>
        <p:spPr>
          <a:xfrm>
            <a:off x="1922342" y="4891466"/>
            <a:ext cx="5410200" cy="29204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" name="Google Shape;34;p155" descr="Facebook Logo PNG, Free Download Logo Facebook Clipart - Free Transparent PNG  Logo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57670" y="4932813"/>
            <a:ext cx="193116" cy="170358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55"/>
          <p:cNvSpPr txBox="1"/>
          <p:nvPr/>
        </p:nvSpPr>
        <p:spPr>
          <a:xfrm>
            <a:off x="2243149" y="4930047"/>
            <a:ext cx="598715" cy="19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ditjen.dikti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155" descr="Twitter Logo transparent PNG - Stick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36592" y="4872775"/>
            <a:ext cx="303197" cy="310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5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83181" y="4925464"/>
            <a:ext cx="238735" cy="199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155" descr="YouTube Logo PNG, Transparent YouTube Logo Icon Free DOWNLOAD"/>
          <p:cNvPicPr preferRelativeResize="0"/>
          <p:nvPr/>
        </p:nvPicPr>
        <p:blipFill rotWithShape="1">
          <a:blip r:embed="rId8">
            <a:alphaModFix/>
          </a:blip>
          <a:srcRect l="24856" t="26007" r="24233" b="25548"/>
          <a:stretch/>
        </p:blipFill>
        <p:spPr>
          <a:xfrm>
            <a:off x="4619160" y="4905608"/>
            <a:ext cx="368044" cy="24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55" descr="Website Logo PNG, Web Site Logos Free Download - Free Transparent PNG Logos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790718" y="4918240"/>
            <a:ext cx="202946" cy="19673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55"/>
          <p:cNvSpPr txBox="1"/>
          <p:nvPr/>
        </p:nvSpPr>
        <p:spPr>
          <a:xfrm>
            <a:off x="3070153" y="4935975"/>
            <a:ext cx="7302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@ditjendikti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55"/>
          <p:cNvSpPr txBox="1"/>
          <p:nvPr/>
        </p:nvSpPr>
        <p:spPr>
          <a:xfrm>
            <a:off x="4016347" y="4934954"/>
            <a:ext cx="598715" cy="19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ditjen.dikti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55"/>
          <p:cNvSpPr txBox="1"/>
          <p:nvPr/>
        </p:nvSpPr>
        <p:spPr>
          <a:xfrm>
            <a:off x="4946976" y="4930050"/>
            <a:ext cx="9591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 Diktiristek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55"/>
          <p:cNvSpPr txBox="1"/>
          <p:nvPr/>
        </p:nvSpPr>
        <p:spPr>
          <a:xfrm>
            <a:off x="6015700" y="4930800"/>
            <a:ext cx="13167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https://dikti.kemdikbud.go.id/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15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960235" y="1315177"/>
            <a:ext cx="662387" cy="472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55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905992" y="739072"/>
            <a:ext cx="718405" cy="527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cc8e11bbb_0_1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fcc8e11bbb_0_1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gfcc8e11bbb_0_130"/>
          <p:cNvSpPr txBox="1">
            <a:spLocks noGrp="1"/>
          </p:cNvSpPr>
          <p:nvPr>
            <p:ph type="sldNum" idx="12"/>
          </p:nvPr>
        </p:nvSpPr>
        <p:spPr>
          <a:xfrm>
            <a:off x="8588375" y="4383087"/>
            <a:ext cx="382500" cy="2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cc8e11bbb_0_103"/>
          <p:cNvSpPr/>
          <p:nvPr/>
        </p:nvSpPr>
        <p:spPr>
          <a:xfrm>
            <a:off x="0" y="0"/>
            <a:ext cx="9144000" cy="5183400"/>
          </a:xfrm>
          <a:prstGeom prst="rect">
            <a:avLst/>
          </a:prstGeom>
          <a:gradFill>
            <a:gsLst>
              <a:gs pos="0">
                <a:srgbClr val="1EA4B2"/>
              </a:gs>
              <a:gs pos="8000">
                <a:srgbClr val="1EA4B2"/>
              </a:gs>
              <a:gs pos="100000">
                <a:srgbClr val="ABE1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fcc8e11bbb_0_103"/>
          <p:cNvSpPr txBox="1">
            <a:spLocks noGrp="1"/>
          </p:cNvSpPr>
          <p:nvPr>
            <p:ph type="subTitle" idx="1"/>
          </p:nvPr>
        </p:nvSpPr>
        <p:spPr>
          <a:xfrm>
            <a:off x="263767" y="2427193"/>
            <a:ext cx="17619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2" name="Google Shape;102;gfcc8e11bbb_0_103"/>
          <p:cNvSpPr txBox="1">
            <a:spLocks noGrp="1"/>
          </p:cNvSpPr>
          <p:nvPr>
            <p:ph type="ctrTitle"/>
          </p:nvPr>
        </p:nvSpPr>
        <p:spPr>
          <a:xfrm>
            <a:off x="263768" y="2762672"/>
            <a:ext cx="58350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Garamond"/>
              <a:buNone/>
              <a:defRPr sz="45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fcc8e11bbb_0_103"/>
          <p:cNvSpPr txBox="1"/>
          <p:nvPr/>
        </p:nvSpPr>
        <p:spPr>
          <a:xfrm>
            <a:off x="263767" y="1659798"/>
            <a:ext cx="62442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810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70C0"/>
                </a:solidFill>
                <a:latin typeface="Garamond"/>
                <a:ea typeface="Garamond"/>
                <a:cs typeface="Garamond"/>
                <a:sym typeface="Garamond"/>
              </a:rPr>
              <a:t>MICROCREDENTIAL: ASSOCIATE DATA SCIENTIST</a:t>
            </a:r>
            <a:br>
              <a:rPr lang="en-US" sz="1800" b="0" i="1" u="none" strike="noStrike" cap="none">
                <a:solidFill>
                  <a:srgbClr val="029B2D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135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rPr>
              <a:t>01 November – 10 Desember 2021</a:t>
            </a:r>
            <a:endParaRPr sz="1800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gfcc8e11bbb_0_103"/>
          <p:cNvCxnSpPr/>
          <p:nvPr/>
        </p:nvCxnSpPr>
        <p:spPr>
          <a:xfrm>
            <a:off x="330442" y="2400300"/>
            <a:ext cx="5908500" cy="0"/>
          </a:xfrm>
          <a:prstGeom prst="straightConnector1">
            <a:avLst/>
          </a:prstGeom>
          <a:noFill/>
          <a:ln w="9525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5" name="Google Shape;105;gfcc8e11bbb_0_10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8102" y="2005259"/>
            <a:ext cx="2724452" cy="272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fcc8e11bbb_0_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86573" y="739819"/>
            <a:ext cx="836049" cy="44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fcc8e11bbb_0_10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349" y="89858"/>
            <a:ext cx="634748" cy="63474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fcc8e11bbb_0_103"/>
          <p:cNvSpPr txBox="1"/>
          <p:nvPr/>
        </p:nvSpPr>
        <p:spPr>
          <a:xfrm>
            <a:off x="751113" y="167745"/>
            <a:ext cx="3049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5"/>
              <a:buFont typeface="Arial"/>
              <a:buNone/>
            </a:pPr>
            <a:r>
              <a:rPr lang="en-US" sz="82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Direktorat Jenderal Pendidikan Tinggi, Riset, dan, Teknologi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5"/>
              <a:buFont typeface="Arial"/>
              <a:buNone/>
            </a:pPr>
            <a:r>
              <a:rPr lang="en-US" sz="82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Kementerian Pendidikan, Kebudayaan, Riset, dan Teknologi Republik Indonesia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fcc8e11bbb_0_103"/>
          <p:cNvSpPr/>
          <p:nvPr/>
        </p:nvSpPr>
        <p:spPr>
          <a:xfrm>
            <a:off x="1922342" y="4891466"/>
            <a:ext cx="5410200" cy="2919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fcc8e11bbb_0_103" descr="Facebook Logo PNG, Free Download Logo Facebook Clipart - Free Transparent PNG  Logo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57670" y="4932813"/>
            <a:ext cx="193116" cy="17035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fcc8e11bbb_0_103"/>
          <p:cNvSpPr txBox="1"/>
          <p:nvPr/>
        </p:nvSpPr>
        <p:spPr>
          <a:xfrm>
            <a:off x="2243149" y="4930047"/>
            <a:ext cx="5988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ditjen.dikti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fcc8e11bbb_0_103" descr="Twitter Logo transparent PNG - Stick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36592" y="4872775"/>
            <a:ext cx="303196" cy="310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fcc8e11bbb_0_10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83181" y="4925464"/>
            <a:ext cx="238735" cy="199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fcc8e11bbb_0_103" descr="YouTube Logo PNG, Transparent YouTube Logo Icon Free DOWNLOAD"/>
          <p:cNvPicPr preferRelativeResize="0"/>
          <p:nvPr/>
        </p:nvPicPr>
        <p:blipFill rotWithShape="1">
          <a:blip r:embed="rId8">
            <a:alphaModFix/>
          </a:blip>
          <a:srcRect l="24853" t="26007" r="24237" b="25547"/>
          <a:stretch/>
        </p:blipFill>
        <p:spPr>
          <a:xfrm>
            <a:off x="4619160" y="4905608"/>
            <a:ext cx="368041" cy="24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fcc8e11bbb_0_103" descr="Website Logo PNG, Web Site Logos Free Download - Free Transparent PNG Logos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790718" y="4918240"/>
            <a:ext cx="202947" cy="19673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fcc8e11bbb_0_103"/>
          <p:cNvSpPr txBox="1"/>
          <p:nvPr/>
        </p:nvSpPr>
        <p:spPr>
          <a:xfrm>
            <a:off x="3070152" y="4935975"/>
            <a:ext cx="7185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@ditjendikti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fcc8e11bbb_0_103"/>
          <p:cNvSpPr txBox="1"/>
          <p:nvPr/>
        </p:nvSpPr>
        <p:spPr>
          <a:xfrm>
            <a:off x="4016347" y="4934954"/>
            <a:ext cx="5988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ditjen.dikti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fcc8e11bbb_0_103"/>
          <p:cNvSpPr txBox="1"/>
          <p:nvPr/>
        </p:nvSpPr>
        <p:spPr>
          <a:xfrm>
            <a:off x="4946976" y="4930050"/>
            <a:ext cx="9336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Ditjen Diktiristek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fcc8e11bbb_0_103"/>
          <p:cNvSpPr txBox="1"/>
          <p:nvPr/>
        </p:nvSpPr>
        <p:spPr>
          <a:xfrm>
            <a:off x="6015701" y="4930800"/>
            <a:ext cx="13734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https://dikti.kemdikbud.go.id/</a:t>
            </a:r>
            <a:endParaRPr sz="67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gfcc8e11bbb_0_10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960235" y="1315177"/>
            <a:ext cx="662387" cy="472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fcc8e11bbb_0_10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905992" y="739072"/>
            <a:ext cx="718405" cy="527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 Layout">
  <p:cSld name="1_Point Layou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cc8e11bbb_0_126"/>
          <p:cNvSpPr txBox="1">
            <a:spLocks noGrp="1"/>
          </p:cNvSpPr>
          <p:nvPr>
            <p:ph type="title"/>
          </p:nvPr>
        </p:nvSpPr>
        <p:spPr>
          <a:xfrm>
            <a:off x="393871" y="676882"/>
            <a:ext cx="798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fcc8e11bbb_0_126"/>
          <p:cNvSpPr txBox="1">
            <a:spLocks noGrp="1"/>
          </p:cNvSpPr>
          <p:nvPr>
            <p:ph type="body" idx="1"/>
          </p:nvPr>
        </p:nvSpPr>
        <p:spPr>
          <a:xfrm>
            <a:off x="393871" y="1470454"/>
            <a:ext cx="79839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gfcc8e11bbb_0_126"/>
          <p:cNvSpPr txBox="1">
            <a:spLocks noGrp="1"/>
          </p:cNvSpPr>
          <p:nvPr>
            <p:ph type="sldNum" idx="12"/>
          </p:nvPr>
        </p:nvSpPr>
        <p:spPr>
          <a:xfrm>
            <a:off x="8501062" y="4383087"/>
            <a:ext cx="457200" cy="2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nutup">
  <p:cSld name="Penutup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gfcc8e11bbb_0_139"/>
          <p:cNvGrpSpPr/>
          <p:nvPr/>
        </p:nvGrpSpPr>
        <p:grpSpPr>
          <a:xfrm>
            <a:off x="-94" y="1804472"/>
            <a:ext cx="9143785" cy="1939950"/>
            <a:chOff x="3270421" y="2405963"/>
            <a:chExt cx="3731700" cy="2586600"/>
          </a:xfrm>
        </p:grpSpPr>
        <p:sp>
          <p:nvSpPr>
            <p:cNvPr id="128" name="Google Shape;128;gfcc8e11bbb_0_139"/>
            <p:cNvSpPr txBox="1"/>
            <p:nvPr/>
          </p:nvSpPr>
          <p:spPr>
            <a:xfrm>
              <a:off x="3270421" y="2405963"/>
              <a:ext cx="3731700" cy="2586600"/>
            </a:xfrm>
            <a:prstGeom prst="rect">
              <a:avLst/>
            </a:prstGeom>
            <a:solidFill>
              <a:srgbClr val="F2F2F2">
                <a:alpha val="89411"/>
              </a:srgbClr>
            </a:solidFill>
            <a:ln>
              <a:noFill/>
            </a:ln>
          </p:spPr>
          <p:txBody>
            <a:bodyPr spcFirstLastPara="1" wrap="square" lIns="720000" tIns="0" rIns="72000" bIns="2160000" anchor="b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29" name="Google Shape;129;gfcc8e11bbb_0_139"/>
            <p:cNvSpPr txBox="1"/>
            <p:nvPr/>
          </p:nvSpPr>
          <p:spPr>
            <a:xfrm>
              <a:off x="3643594" y="3275502"/>
              <a:ext cx="2682900" cy="87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50"/>
                <a:buFont typeface="Arial"/>
                <a:buNone/>
              </a:pPr>
              <a:r>
                <a:rPr lang="en-US" sz="4050" b="0" i="1" u="none" strike="noStrike" cap="none">
                  <a:solidFill>
                    <a:srgbClr val="000000"/>
                  </a:solidFill>
                  <a:latin typeface="Garamond"/>
                  <a:ea typeface="Garamond"/>
                  <a:cs typeface="Garamond"/>
                  <a:sym typeface="Garamond"/>
                </a:rPr>
                <a:t>Terima kasih</a:t>
              </a:r>
              <a:endParaRPr sz="40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yout">
  <p:cSld name="Blank Layou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cc8e11bbb_0_143"/>
          <p:cNvSpPr txBox="1">
            <a:spLocks noGrp="1"/>
          </p:cNvSpPr>
          <p:nvPr>
            <p:ph type="title"/>
          </p:nvPr>
        </p:nvSpPr>
        <p:spPr>
          <a:xfrm>
            <a:off x="225069" y="737621"/>
            <a:ext cx="7986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fcc8e11bbb_0_143"/>
          <p:cNvSpPr txBox="1">
            <a:spLocks noGrp="1"/>
          </p:cNvSpPr>
          <p:nvPr>
            <p:ph type="sldNum" idx="12"/>
          </p:nvPr>
        </p:nvSpPr>
        <p:spPr>
          <a:xfrm>
            <a:off x="8482913" y="4382673"/>
            <a:ext cx="475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 Layout">
  <p:cSld name="Point Layou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cc8e11bbb_0_146"/>
          <p:cNvSpPr txBox="1">
            <a:spLocks noGrp="1"/>
          </p:cNvSpPr>
          <p:nvPr>
            <p:ph type="title"/>
          </p:nvPr>
        </p:nvSpPr>
        <p:spPr>
          <a:xfrm>
            <a:off x="393871" y="676882"/>
            <a:ext cx="798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fcc8e11bbb_0_146"/>
          <p:cNvSpPr txBox="1">
            <a:spLocks noGrp="1"/>
          </p:cNvSpPr>
          <p:nvPr>
            <p:ph type="body" idx="1"/>
          </p:nvPr>
        </p:nvSpPr>
        <p:spPr>
          <a:xfrm>
            <a:off x="393871" y="1470454"/>
            <a:ext cx="79839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gfcc8e11bbb_0_146"/>
          <p:cNvSpPr txBox="1">
            <a:spLocks noGrp="1"/>
          </p:cNvSpPr>
          <p:nvPr>
            <p:ph type="sldNum" idx="12"/>
          </p:nvPr>
        </p:nvSpPr>
        <p:spPr>
          <a:xfrm>
            <a:off x="8501449" y="4382673"/>
            <a:ext cx="456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cc8e11bbb_0_150"/>
          <p:cNvSpPr txBox="1">
            <a:spLocks noGrp="1"/>
          </p:cNvSpPr>
          <p:nvPr>
            <p:ph type="title"/>
          </p:nvPr>
        </p:nvSpPr>
        <p:spPr>
          <a:xfrm>
            <a:off x="296970" y="721080"/>
            <a:ext cx="78723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fcc8e11bbb_0_150"/>
          <p:cNvSpPr txBox="1">
            <a:spLocks noGrp="1"/>
          </p:cNvSpPr>
          <p:nvPr>
            <p:ph type="body" idx="1"/>
          </p:nvPr>
        </p:nvSpPr>
        <p:spPr>
          <a:xfrm>
            <a:off x="296970" y="140629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gfcc8e11bbb_0_150"/>
          <p:cNvSpPr txBox="1">
            <a:spLocks noGrp="1"/>
          </p:cNvSpPr>
          <p:nvPr>
            <p:ph type="body" idx="2"/>
          </p:nvPr>
        </p:nvSpPr>
        <p:spPr>
          <a:xfrm>
            <a:off x="4283161" y="140629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gfcc8e11bbb_0_150"/>
          <p:cNvSpPr txBox="1">
            <a:spLocks noGrp="1"/>
          </p:cNvSpPr>
          <p:nvPr>
            <p:ph type="sldNum" idx="12"/>
          </p:nvPr>
        </p:nvSpPr>
        <p:spPr>
          <a:xfrm>
            <a:off x="8490636" y="4421274"/>
            <a:ext cx="470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cc8e11bbb_0_155"/>
          <p:cNvSpPr txBox="1">
            <a:spLocks noGrp="1"/>
          </p:cNvSpPr>
          <p:nvPr>
            <p:ph type="title"/>
          </p:nvPr>
        </p:nvSpPr>
        <p:spPr>
          <a:xfrm>
            <a:off x="265317" y="715033"/>
            <a:ext cx="78867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gfcc8e11bbb_0_155"/>
          <p:cNvSpPr txBox="1">
            <a:spLocks noGrp="1"/>
          </p:cNvSpPr>
          <p:nvPr>
            <p:ph type="body" idx="1"/>
          </p:nvPr>
        </p:nvSpPr>
        <p:spPr>
          <a:xfrm>
            <a:off x="265318" y="1273227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" name="Google Shape;145;gfcc8e11bbb_0_155"/>
          <p:cNvSpPr txBox="1">
            <a:spLocks noGrp="1"/>
          </p:cNvSpPr>
          <p:nvPr>
            <p:ph type="body" idx="2"/>
          </p:nvPr>
        </p:nvSpPr>
        <p:spPr>
          <a:xfrm>
            <a:off x="265318" y="1891161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gfcc8e11bbb_0_155"/>
          <p:cNvSpPr txBox="1">
            <a:spLocks noGrp="1"/>
          </p:cNvSpPr>
          <p:nvPr>
            <p:ph type="body" idx="3"/>
          </p:nvPr>
        </p:nvSpPr>
        <p:spPr>
          <a:xfrm>
            <a:off x="4264626" y="1273227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7" name="Google Shape;147;gfcc8e11bbb_0_155"/>
          <p:cNvSpPr txBox="1">
            <a:spLocks noGrp="1"/>
          </p:cNvSpPr>
          <p:nvPr>
            <p:ph type="body" idx="4"/>
          </p:nvPr>
        </p:nvSpPr>
        <p:spPr>
          <a:xfrm>
            <a:off x="4264626" y="1891161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gfcc8e11bbb_0_155"/>
          <p:cNvSpPr txBox="1">
            <a:spLocks noGrp="1"/>
          </p:cNvSpPr>
          <p:nvPr>
            <p:ph type="sldNum" idx="12"/>
          </p:nvPr>
        </p:nvSpPr>
        <p:spPr>
          <a:xfrm>
            <a:off x="8514159" y="4368404"/>
            <a:ext cx="445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57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157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157"/>
          <p:cNvSpPr txBox="1">
            <a:spLocks noGrp="1"/>
          </p:cNvSpPr>
          <p:nvPr>
            <p:ph type="sldNum" idx="12"/>
          </p:nvPr>
        </p:nvSpPr>
        <p:spPr>
          <a:xfrm>
            <a:off x="8587945" y="4382673"/>
            <a:ext cx="38271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5"/>
          <p:cNvSpPr txBox="1"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15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enutup">
  <p:cSld name="1_Penutup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61"/>
          <p:cNvGrpSpPr/>
          <p:nvPr/>
        </p:nvGrpSpPr>
        <p:grpSpPr>
          <a:xfrm>
            <a:off x="3" y="1804472"/>
            <a:ext cx="9143997" cy="1940010"/>
            <a:chOff x="3270421" y="2405963"/>
            <a:chExt cx="3731741" cy="2586680"/>
          </a:xfrm>
        </p:grpSpPr>
        <p:sp>
          <p:nvSpPr>
            <p:cNvPr id="56" name="Google Shape;56;p161"/>
            <p:cNvSpPr txBox="1"/>
            <p:nvPr/>
          </p:nvSpPr>
          <p:spPr>
            <a:xfrm>
              <a:off x="3270421" y="2405963"/>
              <a:ext cx="3731741" cy="2586680"/>
            </a:xfrm>
            <a:prstGeom prst="rect">
              <a:avLst/>
            </a:prstGeom>
            <a:solidFill>
              <a:srgbClr val="F2F2F2">
                <a:alpha val="89411"/>
              </a:srgbClr>
            </a:solidFill>
            <a:ln>
              <a:noFill/>
            </a:ln>
          </p:spPr>
          <p:txBody>
            <a:bodyPr spcFirstLastPara="1" wrap="square" lIns="720000" tIns="0" rIns="72000" bIns="2160000" anchor="b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57" name="Google Shape;57;p161"/>
            <p:cNvSpPr txBox="1"/>
            <p:nvPr/>
          </p:nvSpPr>
          <p:spPr>
            <a:xfrm>
              <a:off x="3643594" y="3275502"/>
              <a:ext cx="2682820" cy="8710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50"/>
                <a:buFont typeface="Arial"/>
                <a:buNone/>
              </a:pPr>
              <a:r>
                <a:rPr lang="en-US" sz="4050" b="0" i="1" u="none" strike="noStrike" cap="none">
                  <a:solidFill>
                    <a:srgbClr val="000000"/>
                  </a:solidFill>
                  <a:latin typeface="Garamond"/>
                  <a:ea typeface="Garamond"/>
                  <a:cs typeface="Garamond"/>
                  <a:sym typeface="Garamond"/>
                </a:rPr>
                <a:t>Terima kasih</a:t>
              </a:r>
              <a:endParaRPr sz="40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yout">
  <p:cSld name="Blank Layou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2"/>
          <p:cNvSpPr txBox="1">
            <a:spLocks noGrp="1"/>
          </p:cNvSpPr>
          <p:nvPr>
            <p:ph type="title"/>
          </p:nvPr>
        </p:nvSpPr>
        <p:spPr>
          <a:xfrm>
            <a:off x="225069" y="737621"/>
            <a:ext cx="7985995" cy="516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2"/>
          <p:cNvSpPr txBox="1">
            <a:spLocks noGrp="1"/>
          </p:cNvSpPr>
          <p:nvPr>
            <p:ph type="sldNum" idx="12"/>
          </p:nvPr>
        </p:nvSpPr>
        <p:spPr>
          <a:xfrm>
            <a:off x="8482913" y="4382673"/>
            <a:ext cx="47538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3"/>
          <p:cNvSpPr txBox="1">
            <a:spLocks noGrp="1"/>
          </p:cNvSpPr>
          <p:nvPr>
            <p:ph type="title"/>
          </p:nvPr>
        </p:nvSpPr>
        <p:spPr>
          <a:xfrm>
            <a:off x="265317" y="715033"/>
            <a:ext cx="7886700" cy="411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3"/>
          <p:cNvSpPr txBox="1">
            <a:spLocks noGrp="1"/>
          </p:cNvSpPr>
          <p:nvPr>
            <p:ph type="body" idx="1"/>
          </p:nvPr>
        </p:nvSpPr>
        <p:spPr>
          <a:xfrm>
            <a:off x="265318" y="1273227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4" name="Google Shape;64;p163"/>
          <p:cNvSpPr txBox="1">
            <a:spLocks noGrp="1"/>
          </p:cNvSpPr>
          <p:nvPr>
            <p:ph type="body" idx="2"/>
          </p:nvPr>
        </p:nvSpPr>
        <p:spPr>
          <a:xfrm>
            <a:off x="265318" y="1891161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63"/>
          <p:cNvSpPr txBox="1">
            <a:spLocks noGrp="1"/>
          </p:cNvSpPr>
          <p:nvPr>
            <p:ph type="body" idx="3"/>
          </p:nvPr>
        </p:nvSpPr>
        <p:spPr>
          <a:xfrm>
            <a:off x="4264626" y="1273227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6" name="Google Shape;66;p163"/>
          <p:cNvSpPr txBox="1">
            <a:spLocks noGrp="1"/>
          </p:cNvSpPr>
          <p:nvPr>
            <p:ph type="body" idx="4"/>
          </p:nvPr>
        </p:nvSpPr>
        <p:spPr>
          <a:xfrm>
            <a:off x="4264626" y="1891161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3"/>
          <p:cNvSpPr txBox="1">
            <a:spLocks noGrp="1"/>
          </p:cNvSpPr>
          <p:nvPr>
            <p:ph type="sldNum" idx="12"/>
          </p:nvPr>
        </p:nvSpPr>
        <p:spPr>
          <a:xfrm>
            <a:off x="8514159" y="4368404"/>
            <a:ext cx="44551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nutup">
  <p:cSld name="Penutup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64"/>
          <p:cNvGrpSpPr/>
          <p:nvPr/>
        </p:nvGrpSpPr>
        <p:grpSpPr>
          <a:xfrm>
            <a:off x="3" y="1804472"/>
            <a:ext cx="9143997" cy="1940010"/>
            <a:chOff x="3270421" y="2405963"/>
            <a:chExt cx="3731741" cy="2586680"/>
          </a:xfrm>
        </p:grpSpPr>
        <p:sp>
          <p:nvSpPr>
            <p:cNvPr id="70" name="Google Shape;70;p164"/>
            <p:cNvSpPr txBox="1"/>
            <p:nvPr/>
          </p:nvSpPr>
          <p:spPr>
            <a:xfrm>
              <a:off x="3270421" y="2405963"/>
              <a:ext cx="3731741" cy="2586680"/>
            </a:xfrm>
            <a:prstGeom prst="rect">
              <a:avLst/>
            </a:prstGeom>
            <a:solidFill>
              <a:srgbClr val="F2F2F2">
                <a:alpha val="89411"/>
              </a:srgbClr>
            </a:solidFill>
            <a:ln>
              <a:noFill/>
            </a:ln>
          </p:spPr>
          <p:txBody>
            <a:bodyPr spcFirstLastPara="1" wrap="square" lIns="720000" tIns="0" rIns="72000" bIns="2160000" anchor="b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3750"/>
                <a:buFont typeface="Arial"/>
                <a:buNone/>
              </a:pPr>
              <a:endParaRPr sz="37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71" name="Google Shape;71;p164"/>
            <p:cNvSpPr txBox="1"/>
            <p:nvPr/>
          </p:nvSpPr>
          <p:spPr>
            <a:xfrm>
              <a:off x="3643594" y="3275502"/>
              <a:ext cx="2682820" cy="8710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50"/>
                <a:buFont typeface="Arial"/>
                <a:buNone/>
              </a:pPr>
              <a:r>
                <a:rPr lang="en-US" sz="4050" b="0" i="1" u="none" strike="noStrike" cap="none">
                  <a:solidFill>
                    <a:srgbClr val="000000"/>
                  </a:solidFill>
                  <a:latin typeface="Garamond"/>
                  <a:ea typeface="Garamond"/>
                  <a:cs typeface="Garamond"/>
                  <a:sym typeface="Garamond"/>
                </a:rPr>
                <a:t>Terima kasih</a:t>
              </a:r>
              <a:endParaRPr sz="4050" b="0" i="1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 Layout">
  <p:cSld name="1_Point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83f4cb1e9_0_87"/>
          <p:cNvSpPr txBox="1">
            <a:spLocks noGrp="1"/>
          </p:cNvSpPr>
          <p:nvPr>
            <p:ph type="title"/>
          </p:nvPr>
        </p:nvSpPr>
        <p:spPr>
          <a:xfrm>
            <a:off x="393872" y="676882"/>
            <a:ext cx="798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gf83f4cb1e9_0_87"/>
          <p:cNvSpPr txBox="1">
            <a:spLocks noGrp="1"/>
          </p:cNvSpPr>
          <p:nvPr>
            <p:ph type="body" idx="1"/>
          </p:nvPr>
        </p:nvSpPr>
        <p:spPr>
          <a:xfrm>
            <a:off x="393872" y="1470454"/>
            <a:ext cx="79839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gf83f4cb1e9_0_87"/>
          <p:cNvSpPr txBox="1">
            <a:spLocks noGrp="1"/>
          </p:cNvSpPr>
          <p:nvPr>
            <p:ph type="sldNum" idx="12"/>
          </p:nvPr>
        </p:nvSpPr>
        <p:spPr>
          <a:xfrm>
            <a:off x="8501449" y="4382673"/>
            <a:ext cx="456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cc8e11bbb_0_134"/>
          <p:cNvSpPr/>
          <p:nvPr/>
        </p:nvSpPr>
        <p:spPr>
          <a:xfrm>
            <a:off x="0" y="1674340"/>
            <a:ext cx="9144000" cy="2279700"/>
          </a:xfrm>
          <a:prstGeom prst="rect">
            <a:avLst/>
          </a:prstGeom>
          <a:gradFill>
            <a:gsLst>
              <a:gs pos="0">
                <a:srgbClr val="1EA4B2"/>
              </a:gs>
              <a:gs pos="8000">
                <a:srgbClr val="1EA4B2"/>
              </a:gs>
              <a:gs pos="100000">
                <a:srgbClr val="ABE1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fcc8e11bbb_0_134"/>
          <p:cNvSpPr txBox="1">
            <a:spLocks noGrp="1"/>
          </p:cNvSpPr>
          <p:nvPr>
            <p:ph type="sldNum" idx="12"/>
          </p:nvPr>
        </p:nvSpPr>
        <p:spPr>
          <a:xfrm>
            <a:off x="8587945" y="4382673"/>
            <a:ext cx="382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3" name="Google Shape;93;gfcc8e11bbb_0_1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91633" y="1794528"/>
            <a:ext cx="1724346" cy="172434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fcc8e11bbb_0_134"/>
          <p:cNvSpPr txBox="1">
            <a:spLocks noGrp="1"/>
          </p:cNvSpPr>
          <p:nvPr>
            <p:ph type="ctrTitle"/>
          </p:nvPr>
        </p:nvSpPr>
        <p:spPr>
          <a:xfrm>
            <a:off x="228021" y="2051222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  <a:defRPr sz="36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4"/>
          <p:cNvSpPr/>
          <p:nvPr/>
        </p:nvSpPr>
        <p:spPr>
          <a:xfrm flipH="1">
            <a:off x="2224" y="304540"/>
            <a:ext cx="1673543" cy="226769"/>
          </a:xfrm>
          <a:custGeom>
            <a:avLst/>
            <a:gdLst/>
            <a:ahLst/>
            <a:cxnLst/>
            <a:rect l="l" t="t" r="r" b="b"/>
            <a:pathLst>
              <a:path w="9086554" h="1362809" extrusionOk="0">
                <a:moveTo>
                  <a:pt x="0" y="82758"/>
                </a:moveTo>
                <a:lnTo>
                  <a:pt x="9086554" y="0"/>
                </a:lnTo>
                <a:lnTo>
                  <a:pt x="9086554" y="1347569"/>
                </a:lnTo>
                <a:lnTo>
                  <a:pt x="1292770" y="1362809"/>
                </a:lnTo>
                <a:lnTo>
                  <a:pt x="0" y="82758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54"/>
          <p:cNvSpPr/>
          <p:nvPr/>
        </p:nvSpPr>
        <p:spPr>
          <a:xfrm>
            <a:off x="3741" y="4838961"/>
            <a:ext cx="9144000" cy="333022"/>
          </a:xfrm>
          <a:prstGeom prst="rect">
            <a:avLst/>
          </a:prstGeom>
          <a:gradFill>
            <a:gsLst>
              <a:gs pos="0">
                <a:srgbClr val="ABE1DC"/>
              </a:gs>
              <a:gs pos="100000">
                <a:srgbClr val="1EA4B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54"/>
          <p:cNvSpPr/>
          <p:nvPr/>
        </p:nvSpPr>
        <p:spPr>
          <a:xfrm flipH="1">
            <a:off x="3741" y="4822650"/>
            <a:ext cx="6725671" cy="287102"/>
          </a:xfrm>
          <a:custGeom>
            <a:avLst/>
            <a:gdLst/>
            <a:ahLst/>
            <a:cxnLst/>
            <a:rect l="l" t="t" r="r" b="b"/>
            <a:pathLst>
              <a:path w="9036404" h="1400807" extrusionOk="0">
                <a:moveTo>
                  <a:pt x="0" y="0"/>
                </a:moveTo>
                <a:lnTo>
                  <a:pt x="9036404" y="37998"/>
                </a:lnTo>
                <a:lnTo>
                  <a:pt x="9036404" y="1370224"/>
                </a:lnTo>
                <a:lnTo>
                  <a:pt x="839499" y="1400807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54"/>
          <p:cNvSpPr/>
          <p:nvPr/>
        </p:nvSpPr>
        <p:spPr>
          <a:xfrm>
            <a:off x="0" y="0"/>
            <a:ext cx="9144000" cy="391432"/>
          </a:xfrm>
          <a:prstGeom prst="rect">
            <a:avLst/>
          </a:prstGeom>
          <a:gradFill>
            <a:gsLst>
              <a:gs pos="0">
                <a:srgbClr val="1EA4B2"/>
              </a:gs>
              <a:gs pos="67000">
                <a:srgbClr val="ABE1DC"/>
              </a:gs>
              <a:gs pos="100000">
                <a:srgbClr val="ABE1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54"/>
          <p:cNvSpPr txBox="1">
            <a:spLocks noGrp="1"/>
          </p:cNvSpPr>
          <p:nvPr>
            <p:ph type="title"/>
          </p:nvPr>
        </p:nvSpPr>
        <p:spPr>
          <a:xfrm>
            <a:off x="163873" y="695101"/>
            <a:ext cx="8351477" cy="52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54"/>
          <p:cNvSpPr txBox="1">
            <a:spLocks noGrp="1"/>
          </p:cNvSpPr>
          <p:nvPr>
            <p:ph type="body" idx="1"/>
          </p:nvPr>
        </p:nvSpPr>
        <p:spPr>
          <a:xfrm>
            <a:off x="628650" y="1405894"/>
            <a:ext cx="7886700" cy="324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pic>
        <p:nvPicPr>
          <p:cNvPr id="16" name="Google Shape;16;p15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497024" y="4865811"/>
            <a:ext cx="461103" cy="24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5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2349" y="21894"/>
            <a:ext cx="348673" cy="34867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54"/>
          <p:cNvSpPr txBox="1"/>
          <p:nvPr/>
        </p:nvSpPr>
        <p:spPr>
          <a:xfrm>
            <a:off x="5443152" y="44184"/>
            <a:ext cx="3505825" cy="358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810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750"/>
              <a:buFont typeface="Arial"/>
              <a:buNone/>
            </a:pPr>
            <a:r>
              <a:rPr lang="en-US" sz="750" b="1" i="1" u="none" strike="noStrike" cap="none">
                <a:solidFill>
                  <a:srgbClr val="0070C0"/>
                </a:solidFill>
                <a:latin typeface="Garamond"/>
                <a:ea typeface="Garamond"/>
                <a:cs typeface="Garamond"/>
                <a:sym typeface="Garamond"/>
              </a:rPr>
              <a:t>MICROCREDENTIAL: ASSOCIATE DATA SCIENTIST</a:t>
            </a:r>
            <a:br>
              <a:rPr lang="en-US" sz="750" b="0" i="1" u="none" strike="noStrike" cap="none">
                <a:solidFill>
                  <a:srgbClr val="029B2D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750" b="0" i="1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rPr>
              <a:t>01 November – 10 Desember 2021</a:t>
            </a:r>
            <a:endParaRPr sz="750" b="0" i="1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54"/>
          <p:cNvSpPr txBox="1">
            <a:spLocks noGrp="1"/>
          </p:cNvSpPr>
          <p:nvPr>
            <p:ph type="sldNum" idx="12"/>
          </p:nvPr>
        </p:nvSpPr>
        <p:spPr>
          <a:xfrm>
            <a:off x="8587945" y="4382673"/>
            <a:ext cx="38271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p154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043660" y="4852749"/>
            <a:ext cx="377471" cy="276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5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543885" y="4816472"/>
            <a:ext cx="448596" cy="320043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54"/>
          <p:cNvSpPr txBox="1"/>
          <p:nvPr/>
        </p:nvSpPr>
        <p:spPr>
          <a:xfrm>
            <a:off x="451022" y="-29346"/>
            <a:ext cx="3049363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lang="en-US" sz="7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Direktorat Jenderal Pendidikan Tinggi, Riset, dan, Teknologi</a:t>
            </a:r>
            <a:endParaRPr sz="7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lang="en-US" sz="7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Kementerian Pendidikan, Kebudayaan, Riset, dan Teknologi Republik Indonesia</a:t>
            </a:r>
            <a:endParaRPr sz="7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cc8e11bbb_0_89"/>
          <p:cNvSpPr/>
          <p:nvPr/>
        </p:nvSpPr>
        <p:spPr>
          <a:xfrm flipH="1">
            <a:off x="-5245" y="304540"/>
            <a:ext cx="1681012" cy="228271"/>
          </a:xfrm>
          <a:custGeom>
            <a:avLst/>
            <a:gdLst/>
            <a:ahLst/>
            <a:cxnLst/>
            <a:rect l="l" t="t" r="r" b="b"/>
            <a:pathLst>
              <a:path w="9086554" h="1362809" extrusionOk="0">
                <a:moveTo>
                  <a:pt x="0" y="82758"/>
                </a:moveTo>
                <a:lnTo>
                  <a:pt x="9086554" y="0"/>
                </a:lnTo>
                <a:lnTo>
                  <a:pt x="9086554" y="1347569"/>
                </a:lnTo>
                <a:lnTo>
                  <a:pt x="1292770" y="1362809"/>
                </a:lnTo>
                <a:lnTo>
                  <a:pt x="0" y="82758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gfcc8e11bbb_0_89"/>
          <p:cNvSpPr/>
          <p:nvPr/>
        </p:nvSpPr>
        <p:spPr>
          <a:xfrm>
            <a:off x="3741" y="4838961"/>
            <a:ext cx="9144000" cy="333000"/>
          </a:xfrm>
          <a:prstGeom prst="rect">
            <a:avLst/>
          </a:prstGeom>
          <a:gradFill>
            <a:gsLst>
              <a:gs pos="0">
                <a:srgbClr val="ABE1DC"/>
              </a:gs>
              <a:gs pos="100000">
                <a:srgbClr val="1EA4B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gfcc8e11bbb_0_89"/>
          <p:cNvSpPr/>
          <p:nvPr/>
        </p:nvSpPr>
        <p:spPr>
          <a:xfrm flipH="1">
            <a:off x="-2709" y="4822650"/>
            <a:ext cx="6732121" cy="287165"/>
          </a:xfrm>
          <a:custGeom>
            <a:avLst/>
            <a:gdLst/>
            <a:ahLst/>
            <a:cxnLst/>
            <a:rect l="l" t="t" r="r" b="b"/>
            <a:pathLst>
              <a:path w="9036404" h="1400807" extrusionOk="0">
                <a:moveTo>
                  <a:pt x="0" y="0"/>
                </a:moveTo>
                <a:lnTo>
                  <a:pt x="9036404" y="37998"/>
                </a:lnTo>
                <a:lnTo>
                  <a:pt x="9036404" y="1370224"/>
                </a:lnTo>
                <a:lnTo>
                  <a:pt x="839499" y="1400807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fcc8e11bbb_0_89"/>
          <p:cNvSpPr/>
          <p:nvPr/>
        </p:nvSpPr>
        <p:spPr>
          <a:xfrm>
            <a:off x="0" y="0"/>
            <a:ext cx="9144000" cy="391500"/>
          </a:xfrm>
          <a:prstGeom prst="rect">
            <a:avLst/>
          </a:prstGeom>
          <a:gradFill>
            <a:gsLst>
              <a:gs pos="0">
                <a:srgbClr val="1EA4B2"/>
              </a:gs>
              <a:gs pos="67000">
                <a:srgbClr val="ABE1DC"/>
              </a:gs>
              <a:gs pos="100000">
                <a:srgbClr val="ABE1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fcc8e11bbb_0_89"/>
          <p:cNvSpPr txBox="1">
            <a:spLocks noGrp="1"/>
          </p:cNvSpPr>
          <p:nvPr>
            <p:ph type="title"/>
          </p:nvPr>
        </p:nvSpPr>
        <p:spPr>
          <a:xfrm>
            <a:off x="163873" y="695101"/>
            <a:ext cx="83514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gfcc8e11bbb_0_89"/>
          <p:cNvSpPr txBox="1">
            <a:spLocks noGrp="1"/>
          </p:cNvSpPr>
          <p:nvPr>
            <p:ph type="body" idx="1"/>
          </p:nvPr>
        </p:nvSpPr>
        <p:spPr>
          <a:xfrm>
            <a:off x="628650" y="1405894"/>
            <a:ext cx="7886700" cy="3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pic>
        <p:nvPicPr>
          <p:cNvPr id="83" name="Google Shape;83;gfcc8e11bbb_0_8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497024" y="4865811"/>
            <a:ext cx="461103" cy="24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gfcc8e11bbb_0_89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2349" y="21894"/>
            <a:ext cx="348672" cy="34867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fcc8e11bbb_0_89"/>
          <p:cNvSpPr txBox="1"/>
          <p:nvPr/>
        </p:nvSpPr>
        <p:spPr>
          <a:xfrm>
            <a:off x="5443152" y="44184"/>
            <a:ext cx="35058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810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750"/>
              <a:buFont typeface="Arial"/>
              <a:buNone/>
            </a:pPr>
            <a:r>
              <a:rPr lang="en-US" sz="750" b="1" i="1" u="none" strike="noStrike" cap="none">
                <a:solidFill>
                  <a:srgbClr val="0070C0"/>
                </a:solidFill>
                <a:latin typeface="Garamond"/>
                <a:ea typeface="Garamond"/>
                <a:cs typeface="Garamond"/>
                <a:sym typeface="Garamond"/>
              </a:rPr>
              <a:t>MICROCREDENTIAL: ASSOCIATE DATA SCIENTIST</a:t>
            </a:r>
            <a:br>
              <a:rPr lang="en-US" sz="750" b="0" i="1" u="none" strike="noStrike" cap="none">
                <a:solidFill>
                  <a:srgbClr val="029B2D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750" b="0" i="1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rPr>
              <a:t>01 November – 10 Desember 2021</a:t>
            </a:r>
            <a:endParaRPr sz="750" b="0" i="1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fcc8e11bbb_0_89"/>
          <p:cNvSpPr txBox="1">
            <a:spLocks noGrp="1"/>
          </p:cNvSpPr>
          <p:nvPr>
            <p:ph type="sldNum" idx="12"/>
          </p:nvPr>
        </p:nvSpPr>
        <p:spPr>
          <a:xfrm>
            <a:off x="8587945" y="4382673"/>
            <a:ext cx="382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 b="0">
              <a:solidFill>
                <a:srgbClr val="000000"/>
              </a:solidFill>
            </a:endParaRPr>
          </a:p>
        </p:txBody>
      </p:sp>
      <p:pic>
        <p:nvPicPr>
          <p:cNvPr id="87" name="Google Shape;87;gfcc8e11bbb_0_89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43660" y="4852749"/>
            <a:ext cx="377471" cy="276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gfcc8e11bbb_0_89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543885" y="4816472"/>
            <a:ext cx="448596" cy="32004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fcc8e11bbb_0_89"/>
          <p:cNvSpPr txBox="1"/>
          <p:nvPr/>
        </p:nvSpPr>
        <p:spPr>
          <a:xfrm>
            <a:off x="451022" y="-29346"/>
            <a:ext cx="3049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lang="en-US" sz="7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Direktorat Jenderal Pendidikan Tinggi, Riset, dan, Teknologi</a:t>
            </a:r>
            <a:endParaRPr sz="7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</a:pPr>
            <a:r>
              <a:rPr lang="en-US" sz="7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Kementerian Pendidikan, Kebudayaan, Riset, dan Teknologi Republik Indonesia</a:t>
            </a:r>
            <a:endParaRPr sz="7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lideshare.net/PMI-Montreal/symposium-2019-gestion-de-projet-en-intelligence-artificiell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ify.com/what-is-sdlc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hyperlink" Target="https://www.omg.org/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ucidchart.com/pages/landing/bpmn-software?utm_source=google&amp;utm_medium=cpc&amp;utm_campaign=_chart_ol_tier2+tier3_desktop_search_nb_bmm_&amp;km_CPC_CampaignId=12081735051&amp;km_CPC_AdGroupID=115223116966&amp;km_CPC_Keyword=%2Bfree%20%2Bbpmn%20%2Btool&amp;km_CPC_" TargetMode="External"/><Relationship Id="rId5" Type="http://schemas.openxmlformats.org/officeDocument/2006/relationships/hyperlink" Target="https://app.diagrams.net/" TargetMode="External"/><Relationship Id="rId10" Type="http://schemas.openxmlformats.org/officeDocument/2006/relationships/image" Target="../media/image30.png"/><Relationship Id="rId4" Type="http://schemas.openxmlformats.org/officeDocument/2006/relationships/hyperlink" Target="about:blank" TargetMode="External"/><Relationship Id="rId9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umentation.sas.com/?docsetId=emref&amp;docsetTarget=n061bzurmej4j3n1jnj8bbjjm1a2.htm&amp;docsetVersion=14.3&amp;locale=en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dnuggets.com/gpspubs/aimag-kdd-overview-1996-Fayyad.pd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lideshare.net/JohnBRollinsPhD/foundational-methodology-for-data-science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azure/machine-learning/team-data-science-process/overview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ominodatalab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umentation.sas.com/?docsetId=emref&amp;docsetTarget=n061bzurmej4j3n1jnj8bbjjm1a2.htm&amp;docsetVersion=14.3&amp;locale=en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8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JohnBRollinsPhD/foundational-methodology-for-data-science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ominodatalab.com/" TargetMode="External"/><Relationship Id="rId4" Type="http://schemas.openxmlformats.org/officeDocument/2006/relationships/hyperlink" Target="https://docs.microsoft.com/en-us/azure/machine-learning/team-data-science-process/overview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4"/>
          <p:cNvSpPr txBox="1">
            <a:spLocks noGrp="1"/>
          </p:cNvSpPr>
          <p:nvPr>
            <p:ph type="subTitle" idx="1"/>
          </p:nvPr>
        </p:nvSpPr>
        <p:spPr>
          <a:xfrm>
            <a:off x="263767" y="2427193"/>
            <a:ext cx="1761981" cy="219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Pertemuan ke-3</a:t>
            </a:r>
            <a:endParaRPr/>
          </a:p>
        </p:txBody>
      </p:sp>
      <p:sp>
        <p:nvSpPr>
          <p:cNvPr id="154" name="Google Shape;154;p144"/>
          <p:cNvSpPr txBox="1">
            <a:spLocks noGrp="1"/>
          </p:cNvSpPr>
          <p:nvPr>
            <p:ph type="ctrTitle"/>
          </p:nvPr>
        </p:nvSpPr>
        <p:spPr>
          <a:xfrm>
            <a:off x="263768" y="3161922"/>
            <a:ext cx="58350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 sz="3600"/>
              <a:t>Metodologi Pengembangan AI Menggunakan Data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Overlock"/>
                <a:ea typeface="Overlock"/>
                <a:cs typeface="Overlock"/>
                <a:sym typeface="Overlock"/>
              </a:rPr>
              <a:t>Jenis Task yang Dikembangkan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p100"/>
          <p:cNvGrpSpPr/>
          <p:nvPr/>
        </p:nvGrpSpPr>
        <p:grpSpPr>
          <a:xfrm>
            <a:off x="2520" y="1190160"/>
            <a:ext cx="2124360" cy="1274040"/>
            <a:chOff x="2520" y="1190160"/>
            <a:chExt cx="2124360" cy="1274040"/>
          </a:xfrm>
        </p:grpSpPr>
        <p:sp>
          <p:nvSpPr>
            <p:cNvPr id="240" name="Google Shape;240;p100"/>
            <p:cNvSpPr/>
            <p:nvPr/>
          </p:nvSpPr>
          <p:spPr>
            <a:xfrm>
              <a:off x="2520" y="119016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0"/>
            <p:cNvSpPr/>
            <p:nvPr/>
          </p:nvSpPr>
          <p:spPr>
            <a:xfrm>
              <a:off x="2520" y="119016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Regression / Estimation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100"/>
          <p:cNvGrpSpPr/>
          <p:nvPr/>
        </p:nvGrpSpPr>
        <p:grpSpPr>
          <a:xfrm>
            <a:off x="2340360" y="1190160"/>
            <a:ext cx="2421360" cy="1274040"/>
            <a:chOff x="2340360" y="1190160"/>
            <a:chExt cx="2421360" cy="1274040"/>
          </a:xfrm>
        </p:grpSpPr>
        <p:sp>
          <p:nvSpPr>
            <p:cNvPr id="243" name="Google Shape;243;p100"/>
            <p:cNvSpPr/>
            <p:nvPr/>
          </p:nvSpPr>
          <p:spPr>
            <a:xfrm>
              <a:off x="2340360" y="1190160"/>
              <a:ext cx="2421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0"/>
            <p:cNvSpPr/>
            <p:nvPr/>
          </p:nvSpPr>
          <p:spPr>
            <a:xfrm>
              <a:off x="2340360" y="1190160"/>
              <a:ext cx="2421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Classification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" name="Google Shape;245;p100"/>
          <p:cNvGrpSpPr/>
          <p:nvPr/>
        </p:nvGrpSpPr>
        <p:grpSpPr>
          <a:xfrm>
            <a:off x="4878360" y="1190160"/>
            <a:ext cx="1980720" cy="1274040"/>
            <a:chOff x="4878360" y="1190160"/>
            <a:chExt cx="1980720" cy="1274040"/>
          </a:xfrm>
        </p:grpSpPr>
        <p:sp>
          <p:nvSpPr>
            <p:cNvPr id="246" name="Google Shape;246;p100"/>
            <p:cNvSpPr/>
            <p:nvPr/>
          </p:nvSpPr>
          <p:spPr>
            <a:xfrm>
              <a:off x="4878360" y="1190160"/>
              <a:ext cx="198072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0"/>
            <p:cNvSpPr/>
            <p:nvPr/>
          </p:nvSpPr>
          <p:spPr>
            <a:xfrm>
              <a:off x="4878360" y="1190160"/>
              <a:ext cx="198072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Clustering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100"/>
          <p:cNvGrpSpPr/>
          <p:nvPr/>
        </p:nvGrpSpPr>
        <p:grpSpPr>
          <a:xfrm>
            <a:off x="7016040" y="1190160"/>
            <a:ext cx="2124360" cy="1274040"/>
            <a:chOff x="7016040" y="1190160"/>
            <a:chExt cx="2124360" cy="1274040"/>
          </a:xfrm>
        </p:grpSpPr>
        <p:sp>
          <p:nvSpPr>
            <p:cNvPr id="249" name="Google Shape;249;p100"/>
            <p:cNvSpPr/>
            <p:nvPr/>
          </p:nvSpPr>
          <p:spPr>
            <a:xfrm>
              <a:off x="7016040" y="119016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0"/>
            <p:cNvSpPr/>
            <p:nvPr/>
          </p:nvSpPr>
          <p:spPr>
            <a:xfrm>
              <a:off x="7016040" y="119016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Association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" name="Google Shape;251;p100"/>
          <p:cNvGrpSpPr/>
          <p:nvPr/>
        </p:nvGrpSpPr>
        <p:grpSpPr>
          <a:xfrm>
            <a:off x="762120" y="2678040"/>
            <a:ext cx="2124360" cy="1274040"/>
            <a:chOff x="762120" y="2678040"/>
            <a:chExt cx="2124360" cy="1274040"/>
          </a:xfrm>
        </p:grpSpPr>
        <p:sp>
          <p:nvSpPr>
            <p:cNvPr id="252" name="Google Shape;252;p100"/>
            <p:cNvSpPr/>
            <p:nvPr/>
          </p:nvSpPr>
          <p:spPr>
            <a:xfrm>
              <a:off x="762120" y="267804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00"/>
            <p:cNvSpPr/>
            <p:nvPr/>
          </p:nvSpPr>
          <p:spPr>
            <a:xfrm>
              <a:off x="762120" y="267804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Anomaly </a:t>
              </a:r>
              <a:b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Detection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p100"/>
          <p:cNvGrpSpPr/>
          <p:nvPr/>
        </p:nvGrpSpPr>
        <p:grpSpPr>
          <a:xfrm>
            <a:off x="3099960" y="2678040"/>
            <a:ext cx="2124360" cy="1274040"/>
            <a:chOff x="3099960" y="2678040"/>
            <a:chExt cx="2124360" cy="1274040"/>
          </a:xfrm>
        </p:grpSpPr>
        <p:sp>
          <p:nvSpPr>
            <p:cNvPr id="255" name="Google Shape;255;p100"/>
            <p:cNvSpPr/>
            <p:nvPr/>
          </p:nvSpPr>
          <p:spPr>
            <a:xfrm>
              <a:off x="3099960" y="267804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0"/>
            <p:cNvSpPr/>
            <p:nvPr/>
          </p:nvSpPr>
          <p:spPr>
            <a:xfrm>
              <a:off x="3099960" y="2678040"/>
              <a:ext cx="2124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Sequence</a:t>
              </a:r>
              <a:b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Mining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" name="Google Shape;257;p100"/>
          <p:cNvGrpSpPr/>
          <p:nvPr/>
        </p:nvGrpSpPr>
        <p:grpSpPr>
          <a:xfrm>
            <a:off x="5437440" y="2678040"/>
            <a:ext cx="3222360" cy="1274040"/>
            <a:chOff x="5437440" y="2678040"/>
            <a:chExt cx="3222360" cy="1274040"/>
          </a:xfrm>
        </p:grpSpPr>
        <p:sp>
          <p:nvSpPr>
            <p:cNvPr id="258" name="Google Shape;258;p100"/>
            <p:cNvSpPr/>
            <p:nvPr/>
          </p:nvSpPr>
          <p:spPr>
            <a:xfrm>
              <a:off x="5437440" y="2678040"/>
              <a:ext cx="3222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9960" dist="2304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00"/>
            <p:cNvSpPr/>
            <p:nvPr/>
          </p:nvSpPr>
          <p:spPr>
            <a:xfrm>
              <a:off x="5437440" y="2678040"/>
              <a:ext cx="3222360" cy="127404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DDDD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6550" tIns="106550" rIns="106550" bIns="1065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Recommendation Systems </a:t>
              </a:r>
              <a:endPara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" name="Google Shape;260;p10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3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Mayoritas Proyek Pengembangan AI/DS Gagal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1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10760"/>
            <a:ext cx="9142920" cy="33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130"/>
          <p:cNvSpPr/>
          <p:nvPr/>
        </p:nvSpPr>
        <p:spPr>
          <a:xfrm>
            <a:off x="1828800" y="4172040"/>
            <a:ext cx="4570920" cy="21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https://www.slideshare.net/PMI-Montreal/symposium-2019-gestion-de-projet-en-intelligence-artificielle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3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1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Mayoritas Proyek Pengembangan AI/DS Gagal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4" name="Google Shape;274;p1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60" y="1310760"/>
            <a:ext cx="8519400" cy="30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3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32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Perlu Metodologi Pengembangan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32"/>
          <p:cNvSpPr/>
          <p:nvPr/>
        </p:nvSpPr>
        <p:spPr>
          <a:xfrm>
            <a:off x="3632760" y="2691720"/>
            <a:ext cx="272520" cy="275400"/>
          </a:xfrm>
          <a:custGeom>
            <a:avLst/>
            <a:gdLst/>
            <a:ahLst/>
            <a:cxnLst/>
            <a:rect l="l" t="t" r="r" b="b"/>
            <a:pathLst>
              <a:path w="3189723" h="3221116" extrusionOk="0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32"/>
          <p:cNvSpPr/>
          <p:nvPr/>
        </p:nvSpPr>
        <p:spPr>
          <a:xfrm>
            <a:off x="5158800" y="1808280"/>
            <a:ext cx="303840" cy="295920"/>
          </a:xfrm>
          <a:custGeom>
            <a:avLst/>
            <a:gdLst/>
            <a:ahLst/>
            <a:cxnLst/>
            <a:rect l="l" t="t" r="r" b="b"/>
            <a:pathLst>
              <a:path w="3306630" h="3218379" extrusionOk="0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32"/>
          <p:cNvSpPr/>
          <p:nvPr/>
        </p:nvSpPr>
        <p:spPr>
          <a:xfrm>
            <a:off x="5238722" y="2685420"/>
            <a:ext cx="288000" cy="288000"/>
          </a:xfrm>
          <a:custGeom>
            <a:avLst/>
            <a:gdLst/>
            <a:ahLst/>
            <a:cxnLst/>
            <a:rect l="l" t="t" r="r" b="b"/>
            <a:pathLst>
              <a:path w="3240000" h="3240000" extrusionOk="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32"/>
          <p:cNvSpPr/>
          <p:nvPr/>
        </p:nvSpPr>
        <p:spPr>
          <a:xfrm>
            <a:off x="3632760" y="1837080"/>
            <a:ext cx="284760" cy="237960"/>
          </a:xfrm>
          <a:custGeom>
            <a:avLst/>
            <a:gdLst/>
            <a:ahLst/>
            <a:cxnLst/>
            <a:rect l="l" t="t" r="r" b="b"/>
            <a:pathLst>
              <a:path w="3186824" h="2663936" extrusionOk="0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85" name="Google Shape;285;p132"/>
          <p:cNvSpPr/>
          <p:nvPr/>
        </p:nvSpPr>
        <p:spPr>
          <a:xfrm>
            <a:off x="1346580" y="1321560"/>
            <a:ext cx="6628320" cy="137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</a:t>
            </a:r>
            <a:r>
              <a:rPr lang="en-US" sz="24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</a:t>
            </a:r>
            <a:r>
              <a:rPr lang="en-US" sz="24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 </a:t>
            </a:r>
            <a:r>
              <a:rPr lang="en-US" sz="24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berdasar</a:t>
            </a:r>
            <a:r>
              <a:rPr lang="en-US" sz="24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≠</a:t>
            </a:r>
            <a:b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+ Machine Learning (ML) Algorithms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32"/>
          <p:cNvSpPr/>
          <p:nvPr/>
        </p:nvSpPr>
        <p:spPr>
          <a:xfrm>
            <a:off x="679235" y="2924640"/>
            <a:ext cx="83808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Metoda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iterative yang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dipakai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menyelesaikan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masalah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mengguna-kan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 dan data science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melalui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urutan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langkah</a:t>
            </a:r>
            <a:r>
              <a:rPr lang="en-US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ditentukan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32"/>
          <p:cNvSpPr/>
          <p:nvPr/>
        </p:nvSpPr>
        <p:spPr>
          <a:xfrm>
            <a:off x="1194120" y="1139760"/>
            <a:ext cx="6933240" cy="1929600"/>
          </a:xfrm>
          <a:prstGeom prst="frame">
            <a:avLst>
              <a:gd name="adj1" fmla="val 5057"/>
            </a:avLst>
          </a:prstGeom>
          <a:solidFill>
            <a:srgbClr val="1EA4B2"/>
          </a:solidFill>
          <a:ln w="12700" cap="flat" cmpd="sng">
            <a:solidFill>
              <a:srgbClr val="1EA4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3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33"/>
          <p:cNvSpPr/>
          <p:nvPr/>
        </p:nvSpPr>
        <p:spPr>
          <a:xfrm>
            <a:off x="433800" y="349560"/>
            <a:ext cx="8365680" cy="524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Dari “Craft ke Engineering”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6680" y="1263240"/>
            <a:ext cx="3789000" cy="1598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76640" y="1189800"/>
            <a:ext cx="4000320" cy="168768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33"/>
          <p:cNvSpPr/>
          <p:nvPr/>
        </p:nvSpPr>
        <p:spPr>
          <a:xfrm>
            <a:off x="910800" y="3078000"/>
            <a:ext cx="2480760" cy="109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Kutak katik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Method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Design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Documentation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33"/>
          <p:cNvSpPr/>
          <p:nvPr/>
        </p:nvSpPr>
        <p:spPr>
          <a:xfrm>
            <a:off x="5630400" y="3078000"/>
            <a:ext cx="3169080" cy="13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Terarah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 tertentu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 before implementing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9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Well Documentation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3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34"/>
          <p:cNvSpPr txBox="1">
            <a:spLocks noGrp="1"/>
          </p:cNvSpPr>
          <p:nvPr>
            <p:ph type="ctrTitle"/>
          </p:nvPr>
        </p:nvSpPr>
        <p:spPr>
          <a:xfrm>
            <a:off x="331538" y="2913863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>
                <a:solidFill>
                  <a:srgbClr val="000000"/>
                </a:solidFill>
              </a:rPr>
              <a:t>Development Life Cycle</a:t>
            </a:r>
            <a:br>
              <a:rPr lang="en-US"/>
            </a:br>
            <a:r>
              <a:rPr lang="en-US" sz="2400">
                <a:solidFill>
                  <a:srgbClr val="000000"/>
                </a:solidFill>
              </a:rPr>
              <a:t>(materi pelengkap/tambahan tim instruktur UG)</a:t>
            </a:r>
            <a:br>
              <a:rPr lang="en-US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Gambaran Besar/ Big Picture Manajemen Proyek IT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135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0" name="Google Shape;310;p1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1560" y="1152360"/>
            <a:ext cx="5577480" cy="36025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3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Development Life Cycle (SDLC)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36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8" name="Google Shape;318;p136"/>
          <p:cNvPicPr preferRelativeResize="0"/>
          <p:nvPr/>
        </p:nvPicPr>
        <p:blipFill rotWithShape="1">
          <a:blip r:embed="rId3">
            <a:alphaModFix/>
          </a:blip>
          <a:srcRect t="20523" b="4741"/>
          <a:stretch/>
        </p:blipFill>
        <p:spPr>
          <a:xfrm>
            <a:off x="836280" y="1152000"/>
            <a:ext cx="7470360" cy="341568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3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37"/>
          <p:cNvSpPr/>
          <p:nvPr/>
        </p:nvSpPr>
        <p:spPr>
          <a:xfrm>
            <a:off x="311760" y="555480"/>
            <a:ext cx="2806920" cy="75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SDLC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137"/>
          <p:cNvSpPr/>
          <p:nvPr/>
        </p:nvSpPr>
        <p:spPr>
          <a:xfrm>
            <a:off x="311760" y="1389240"/>
            <a:ext cx="4459320" cy="317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038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Metode SDLC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(Software Development Life Cycle) adalah proses pembuatan dan pengubahan sistem serta model dan metodologi yang digunakan untuk mengembangkan sistem rekayasa perangkat lunak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38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logika yang digunakan oleh seorang analis sistem untuk mengembangkan sebuah sistem informasi yang melibatkan requirments, validation, training dan pemilik sistem </a:t>
            </a:r>
            <a:r>
              <a:rPr lang="en-US"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(Prof. Dr. Sri Mulyani, AK., CA. 2017)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38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yang memproduksi sebuah software dengan kualitas setinggi-tingginya tetapi dengan biaya yang serendah-rendahnya (</a:t>
            </a:r>
            <a:r>
              <a:rPr lang="en-US"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Stackify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137"/>
          <p:cNvPicPr preferRelativeResize="0"/>
          <p:nvPr/>
        </p:nvPicPr>
        <p:blipFill rotWithShape="1">
          <a:blip r:embed="rId4">
            <a:alphaModFix/>
          </a:blip>
          <a:srcRect l="16900" t="1680" r="18394" b="2575"/>
          <a:stretch/>
        </p:blipFill>
        <p:spPr>
          <a:xfrm>
            <a:off x="5062680" y="1152360"/>
            <a:ext cx="3439440" cy="340308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3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138"/>
          <p:cNvPicPr preferRelativeResize="0"/>
          <p:nvPr/>
        </p:nvPicPr>
        <p:blipFill rotWithShape="1">
          <a:blip r:embed="rId3">
            <a:alphaModFix/>
          </a:blip>
          <a:srcRect l="7615" t="19584" r="7494" b="25354"/>
          <a:stretch/>
        </p:blipFill>
        <p:spPr>
          <a:xfrm>
            <a:off x="110880" y="533880"/>
            <a:ext cx="1130760" cy="8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138"/>
          <p:cNvSpPr/>
          <p:nvPr/>
        </p:nvSpPr>
        <p:spPr>
          <a:xfrm>
            <a:off x="1536840" y="533880"/>
            <a:ext cx="647604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Jenis Metode SDLC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38"/>
          <p:cNvSpPr/>
          <p:nvPr/>
        </p:nvSpPr>
        <p:spPr>
          <a:xfrm>
            <a:off x="4832280" y="1152360"/>
            <a:ext cx="3998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38"/>
          <p:cNvSpPr/>
          <p:nvPr/>
        </p:nvSpPr>
        <p:spPr>
          <a:xfrm>
            <a:off x="343080" y="1353240"/>
            <a:ext cx="4452840" cy="365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038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●"/>
            </a:pPr>
            <a:r>
              <a:rPr lang="en-US" sz="10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Waterfall</a:t>
            </a: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(Air Terjun)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Metode kerja yang menekankan fase-fase yang berurutan dan sistematis. Disebut waterfall karena proses mengalir satu arah “ke bawah” seperti air terjun. Metode waterfall ini harus dilakukan secara berurutan sesuai dengan tahap yang ada.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</a:t>
            </a: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Paling handal dan paling lama digunakan.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Cocok untuk sistem software dengan kompleksitas rendah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Pengerjaan project sistem terjadwal dengan baik dan mudah dikontrol (keteraturan dan jadwal rapih)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Kontra</a:t>
            </a: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Waktu pengembangan lama,harus menunggu tahap sebelumnya selesai. shg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Biaya juga mahal,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2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rial"/>
              <a:buChar char="○"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Kaku, tahapan pada waterfall tidak dapat berulang, maka model ini tidak cocok untuk proyek dengan kompleksitas tinggi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1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04640" y="1152360"/>
            <a:ext cx="3854160" cy="385416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3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f83f4cb1e9_0_0"/>
          <p:cNvSpPr txBox="1">
            <a:spLocks noGrp="1"/>
          </p:cNvSpPr>
          <p:nvPr>
            <p:ph type="title"/>
          </p:nvPr>
        </p:nvSpPr>
        <p:spPr>
          <a:xfrm>
            <a:off x="393871" y="578030"/>
            <a:ext cx="758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US"/>
              <a:t>Profil Pengajar: </a:t>
            </a:r>
            <a:r>
              <a:rPr lang="en-US" sz="2100"/>
              <a:t>Nama Lengkap dan Gelar Akademik</a:t>
            </a:r>
            <a:endParaRPr sz="2100"/>
          </a:p>
        </p:txBody>
      </p:sp>
      <p:sp>
        <p:nvSpPr>
          <p:cNvPr id="160" name="Google Shape;160;gf83f4cb1e9_0_0"/>
          <p:cNvSpPr txBox="1">
            <a:spLocks noGrp="1"/>
          </p:cNvSpPr>
          <p:nvPr>
            <p:ph type="body" idx="1"/>
          </p:nvPr>
        </p:nvSpPr>
        <p:spPr>
          <a:xfrm>
            <a:off x="2842054" y="1260389"/>
            <a:ext cx="5492400" cy="29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500" b="1"/>
              <a:t>Jabatan Akademik: </a:t>
            </a:r>
            <a:r>
              <a:rPr lang="en-US" sz="1500"/>
              <a:t>………………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500" b="1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500" b="1"/>
              <a:t>Latar Belakang Pendidikan:</a:t>
            </a:r>
            <a:endParaRPr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S1: ………</a:t>
            </a:r>
            <a:endParaRPr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S2: ……...</a:t>
            </a:r>
            <a:endParaRPr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S3: ………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500" b="1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500" b="1"/>
              <a:t>Riwayat/Pengalaman Pekerjaan:</a:t>
            </a:r>
            <a:endParaRPr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Dosen</a:t>
            </a:r>
            <a:endParaRPr sz="1500"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Xxxx</a:t>
            </a:r>
            <a:endParaRPr sz="1500"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Xxxx</a:t>
            </a:r>
            <a:endParaRPr sz="1500"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Xxxx</a:t>
            </a:r>
            <a:endParaRPr sz="1500"/>
          </a:p>
          <a:p>
            <a:pPr marL="177800" lvl="0" indent="-16113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500"/>
              <a:t>xxxx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500"/>
          </a:p>
        </p:txBody>
      </p:sp>
      <p:sp>
        <p:nvSpPr>
          <p:cNvPr id="161" name="Google Shape;161;gf83f4cb1e9_0_0"/>
          <p:cNvSpPr txBox="1">
            <a:spLocks noGrp="1"/>
          </p:cNvSpPr>
          <p:nvPr>
            <p:ph type="sldNum" idx="12"/>
          </p:nvPr>
        </p:nvSpPr>
        <p:spPr>
          <a:xfrm>
            <a:off x="-2" y="4772100"/>
            <a:ext cx="322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1000" b="0">
                <a:latin typeface="Arial"/>
                <a:ea typeface="Arial"/>
                <a:cs typeface="Arial"/>
                <a:sym typeface="Arial"/>
              </a:rPr>
              <a:t>2</a:t>
            </a:fld>
            <a:endParaRPr sz="1000"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f83f4cb1e9_0_0"/>
          <p:cNvSpPr/>
          <p:nvPr/>
        </p:nvSpPr>
        <p:spPr>
          <a:xfrm>
            <a:off x="809368" y="1266568"/>
            <a:ext cx="1410300" cy="17979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A1A1A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Poto</a:t>
            </a:r>
            <a:br>
              <a:rPr lang="en-US" sz="1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lang="en-US" sz="1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Pengajar</a:t>
            </a:r>
            <a:endParaRPr sz="14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3" name="Google Shape;163;gf83f4cb1e9_0_0"/>
          <p:cNvSpPr txBox="1"/>
          <p:nvPr/>
        </p:nvSpPr>
        <p:spPr>
          <a:xfrm>
            <a:off x="369157" y="3291945"/>
            <a:ext cx="2275200" cy="12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Contak Pengajar: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Ponsel: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xxxxxx</a:t>
            </a:r>
            <a:endParaRPr sz="11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Email: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xxxxxxx</a:t>
            </a:r>
            <a:endParaRPr sz="11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39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Jenis Metode SDLC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39"/>
          <p:cNvSpPr/>
          <p:nvPr/>
        </p:nvSpPr>
        <p:spPr>
          <a:xfrm>
            <a:off x="311760" y="1152360"/>
            <a:ext cx="3998880" cy="366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1644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90"/>
              <a:buFont typeface="Arial"/>
              <a:buChar char="●"/>
            </a:pPr>
            <a:r>
              <a:rPr lang="en-US" sz="119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Prototype</a:t>
            </a:r>
            <a:r>
              <a:rPr lang="en-US" sz="119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(Purwarupa)</a:t>
            </a:r>
            <a:endParaRPr sz="119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metode yang memungkinkan pengguna atau user memiliki gambaran awal tentang perangkat lunak yang akan dikembangkan, serta pengguna dapat melakukan pengujian di awal sebelum perangkat lunak dirilis.</a:t>
            </a:r>
            <a:endParaRPr sz="119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bertujuan: mengembangkan model menjadi perangkat lunak yang final. Artinya sistem akan dikembangkan lebih cepat dan biaya yang dikeluarkan lebih rendah</a:t>
            </a:r>
            <a:endParaRPr sz="119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</a:t>
            </a:r>
            <a:r>
              <a:rPr lang="en-US" sz="119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9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20"/>
              <a:buFont typeface="Arial"/>
              <a:buChar char="○"/>
            </a:pPr>
            <a:r>
              <a:rPr lang="en-US" sz="10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Mempersingkat waktu pengembangan perangkat lunak</a:t>
            </a:r>
            <a:endParaRPr sz="10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20"/>
              <a:buFont typeface="Arial"/>
              <a:buChar char="○"/>
            </a:pPr>
            <a:r>
              <a:rPr lang="en-US" sz="10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Penerapan fitur menjadi lebih mudah, karena pengembang mengetahui apa yang diharapkan</a:t>
            </a:r>
            <a:endParaRPr sz="10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Kontra</a:t>
            </a:r>
            <a:r>
              <a:rPr lang="en-US" sz="119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9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20"/>
              <a:buFont typeface="Arial"/>
              <a:buChar char="○"/>
            </a:pPr>
            <a:r>
              <a:rPr lang="en-US" sz="10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yang dilakukan untuk analisis dan perancangan terlalu singkat</a:t>
            </a:r>
            <a:endParaRPr sz="10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20"/>
              <a:buFont typeface="Arial"/>
              <a:buChar char="○"/>
            </a:pPr>
            <a:r>
              <a:rPr lang="en-US" sz="10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Kurang fleksibel jika terjadi perubahan</a:t>
            </a:r>
            <a:endParaRPr sz="10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139"/>
          <p:cNvSpPr/>
          <p:nvPr/>
        </p:nvSpPr>
        <p:spPr>
          <a:xfrm>
            <a:off x="4832280" y="1152360"/>
            <a:ext cx="3998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5" name="Google Shape;345;p1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7520" y="1685880"/>
            <a:ext cx="3339000" cy="234792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3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4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Jenis Metode SDLC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40"/>
          <p:cNvSpPr/>
          <p:nvPr/>
        </p:nvSpPr>
        <p:spPr>
          <a:xfrm>
            <a:off x="311760" y="1152360"/>
            <a:ext cx="3998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1644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lang="en-US" sz="14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RAD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(Rapid Application Development)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menggunakan pendekatan iteratif dan inkremental, dan menekankan pada tenggat waktu dan efisiensi biaya yang sesuai dengan kebutuhan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dianggap lebih singkat. semua pihak, baik pelanggan maupun pengembang, terus terlibat secara aktif dalam setiap proses hingga hasil dapat tercapai.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tahapan kerja pada lebih sedikit.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Kontra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segi konsistensi dan kemampuan personel butuh usaha lebih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kurang cocok utk proyek skala besar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140"/>
          <p:cNvSpPr/>
          <p:nvPr/>
        </p:nvSpPr>
        <p:spPr>
          <a:xfrm>
            <a:off x="4832280" y="1152360"/>
            <a:ext cx="3998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4" name="Google Shape;354;p1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7720" y="1871280"/>
            <a:ext cx="4230720" cy="167148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14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1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88240" y="444960"/>
            <a:ext cx="3702240" cy="278028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41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Jenis Metode SDLC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41"/>
          <p:cNvSpPr/>
          <p:nvPr/>
        </p:nvSpPr>
        <p:spPr>
          <a:xfrm>
            <a:off x="311760" y="1152360"/>
            <a:ext cx="3998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1032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●"/>
            </a:pPr>
            <a:r>
              <a:rPr lang="en-US" sz="12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Agile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pengembangan jangka pendek yang memerlukan adaptasi cepat dan pengembangan terhadap perubahan dalam bentuk apapun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induk dari model </a:t>
            </a:r>
            <a:r>
              <a:rPr lang="en-US" sz="12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Scrum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poin utama: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9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Interaksi antar personal lebih penting daripada proses dan alat.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9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yang berfungsi lebih penting daripada dokumentasi yang lengkap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9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Kolaborasi dengan klien lebih penting daripada negoisasi kontrak.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9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Sikap tanggap lebih penting daripada mengikuti rencana/plan.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9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Dokumentasi  harus tersusun rapi dan terstruktur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141"/>
          <p:cNvSpPr/>
          <p:nvPr/>
        </p:nvSpPr>
        <p:spPr>
          <a:xfrm>
            <a:off x="4844520" y="2860020"/>
            <a:ext cx="3945960" cy="2561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Functional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dibuat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cepat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dilakukan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testing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Perubahan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cepat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ditangani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6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Kontra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Analisis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desain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dan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sulit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diprediksi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383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memunculkan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permasalahan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arsitektur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maupun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desain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14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42"/>
          <p:cNvSpPr/>
          <p:nvPr/>
        </p:nvSpPr>
        <p:spPr>
          <a:xfrm>
            <a:off x="497520" y="567720"/>
            <a:ext cx="8365680" cy="524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Berbagai Metodologi SDLC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1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520" y="1361520"/>
            <a:ext cx="4283640" cy="358056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142"/>
          <p:cNvSpPr/>
          <p:nvPr/>
        </p:nvSpPr>
        <p:spPr>
          <a:xfrm>
            <a:off x="5327280" y="1361520"/>
            <a:ext cx="3535920" cy="346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32000" marR="0" lvl="0" indent="-3265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Setiap metodologi cocok untuk permasalahan dan constraint tertentu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6520" algn="l" rtl="0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Setiap metodologi membutuhkan personal (perencanaan SDM) dan tools yang berbeda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6520" algn="l" rtl="0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Setiap metodologi membutuhkan penjadwalan (perencanaan waktu) yang berbeda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4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43"/>
          <p:cNvSpPr txBox="1">
            <a:spLocks noGrp="1"/>
          </p:cNvSpPr>
          <p:nvPr>
            <p:ph type="ctrTitle"/>
          </p:nvPr>
        </p:nvSpPr>
        <p:spPr>
          <a:xfrm>
            <a:off x="331538" y="3086392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 sz="4000">
                <a:solidFill>
                  <a:srgbClr val="000000"/>
                </a:solidFill>
              </a:rPr>
              <a:t>Proses Bisnis (probis)</a:t>
            </a:r>
            <a:br>
              <a:rPr lang="en-US" sz="4000"/>
            </a:br>
            <a:r>
              <a:rPr lang="en-US" sz="2000">
                <a:solidFill>
                  <a:srgbClr val="000000"/>
                </a:solidFill>
              </a:rPr>
              <a:t>(materi pelengkap/tambahan tim instruktur UG)</a:t>
            </a:r>
            <a:br>
              <a:rPr lang="en-US" sz="40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4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6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65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 Transformasi Teknologi </a:t>
            </a:r>
            <a:r>
              <a:rPr lang="en-US" sz="1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Transformasi Proses Bisnis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Bisnis: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Nadi dari Solusi Bisnis dan Teknologi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dapat dipahami stakeholder internal organisasi dan eksternal (pelanggan, investor, regulator, dll)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Salah satu solusi penggambaran proses bisnis: menggunakan model/notasi standar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BPMN: </a:t>
            </a:r>
            <a:r>
              <a:rPr lang="en-US" sz="1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Process Modeling Notation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6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6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dengan BPMN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66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430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●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 untuk pemodelan proses bisnis yang menyediakan notasi grafis untuk menentukan proses bisnis dalam Business Process Diagram (BPD)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30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●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Berbasis teknik flowchart dan similar dengan diagram aktivitas di UML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30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●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Sebagai bahasa standar komunikasi antara desain vs implementasi 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30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●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Tujuan: mendukung manajemen proses bisnis, baik untuk pengguna teknis dan pengguna bisnis, dengan memberikan notasi yang intuitif untuk pengguna bisnis, namun mampu mewakili semantik proses yang kompleks.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30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●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Manfaat: 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○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memberikan bahasa yang sama /notasi standar yang mudah dipahami oleh semua pemangku kepentingan bisnis: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■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internal:analis bisnis, pengembang teknis, dan manajer bisnis. 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■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ekstenal: pelanggan/pengguna lain, investor, mitra (ABG)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○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memvisualisasikan proses bisnis 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○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mendokumentasikan sebuah proses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98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88"/>
              <a:buFont typeface="Arial"/>
              <a:buChar char="○"/>
            </a:pPr>
            <a:r>
              <a:rPr lang="en-US" sz="14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melakukan analisis pada proses bisnis </a:t>
            </a:r>
            <a:endParaRPr sz="14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6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67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dengan BPMN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67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250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●"/>
            </a:pPr>
            <a:r>
              <a:rPr lang="en-US" sz="1358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</a:t>
            </a: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Less dependent by vendor. Tidak dimiliki satu atau sebagai perusahaan, tapi oleh Institusi </a:t>
            </a:r>
            <a:r>
              <a:rPr lang="en-US" sz="1358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OMG</a:t>
            </a: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yang mapan dengan standar dunia, seperti UML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Mudah digunakan dan memahami notasi sangat cepat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 of expression: Jika perlu, Anda dapat menjelaskan dengan tepat bagaimana suatu proses berfungsi dengan BPMN.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BPMN terutama dikembangkan untuk mendukung implementasi teknis proses (“Otomasi Proses”). Semakin penting TI dalam suatu perusahaan, semakin membantu penggunaan BPMN.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0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●"/>
            </a:pPr>
            <a:r>
              <a:rPr lang="en-US" sz="1358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</a:t>
            </a: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camunda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draw io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lucidchart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bpmn io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23279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58"/>
              <a:buFont typeface="Arial"/>
              <a:buChar char="○"/>
            </a:pPr>
            <a:r>
              <a:rPr lang="en-US" sz="135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dll</a:t>
            </a: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p16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63160" y="3464640"/>
            <a:ext cx="1139400" cy="598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167"/>
          <p:cNvPicPr preferRelativeResize="0"/>
          <p:nvPr/>
        </p:nvPicPr>
        <p:blipFill rotWithShape="1">
          <a:blip r:embed="rId8">
            <a:alphaModFix/>
          </a:blip>
          <a:srcRect t="36810" r="12471"/>
          <a:stretch/>
        </p:blipFill>
        <p:spPr>
          <a:xfrm>
            <a:off x="4763160" y="4206240"/>
            <a:ext cx="1739520" cy="50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167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648480" y="4316040"/>
            <a:ext cx="2071440" cy="282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16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751440" y="3464640"/>
            <a:ext cx="1446120" cy="59832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16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68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dengan BPMN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8" name="Google Shape;408;p1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200" y="1768320"/>
            <a:ext cx="2939760" cy="23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168"/>
          <p:cNvSpPr/>
          <p:nvPr/>
        </p:nvSpPr>
        <p:spPr>
          <a:xfrm>
            <a:off x="1133640" y="1353960"/>
            <a:ext cx="756360" cy="33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Notasi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68"/>
          <p:cNvSpPr/>
          <p:nvPr/>
        </p:nvSpPr>
        <p:spPr>
          <a:xfrm>
            <a:off x="6086160" y="1353960"/>
            <a:ext cx="1568880" cy="33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Kategori Notasi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1" name="Google Shape;411;p1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83920" y="1841040"/>
            <a:ext cx="4591080" cy="1338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16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56200" y="3180240"/>
            <a:ext cx="4618440" cy="1347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16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69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dengan BPMN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9" name="Google Shape;419;p1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1760" y="2399040"/>
            <a:ext cx="4689000" cy="21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169"/>
          <p:cNvSpPr/>
          <p:nvPr/>
        </p:nvSpPr>
        <p:spPr>
          <a:xfrm>
            <a:off x="1576440" y="2205360"/>
            <a:ext cx="946440" cy="33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Contoh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69"/>
          <p:cNvSpPr/>
          <p:nvPr/>
        </p:nvSpPr>
        <p:spPr>
          <a:xfrm>
            <a:off x="6358680" y="1872000"/>
            <a:ext cx="1205640" cy="33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Contoh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16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280" y="2891160"/>
            <a:ext cx="3765600" cy="74772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6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Deskripsi Pelatihan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311760" y="1873800"/>
            <a:ext cx="8519400" cy="11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Tujuan utama dari modul pelatihan ini adalah untuk membahas metodologi data science secara umum untuk mengembangkan suatu aplikasi AI dengan menjelaskan langkah-langkah utama yang diperlukan untuk menyelesaikan suatu masalah organisasi/ bisnis dengan melakukan tugas-tugas yang umumnya terkait dengan data science.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7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dengan BPMN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70"/>
          <p:cNvSpPr/>
          <p:nvPr/>
        </p:nvSpPr>
        <p:spPr>
          <a:xfrm>
            <a:off x="7158600" y="2702520"/>
            <a:ext cx="1111320" cy="33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Contoh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0" name="Google Shape;430;p1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9200" y="1018080"/>
            <a:ext cx="5638617" cy="368046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17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71"/>
          <p:cNvSpPr/>
          <p:nvPr/>
        </p:nvSpPr>
        <p:spPr>
          <a:xfrm>
            <a:off x="524880" y="459360"/>
            <a:ext cx="8263800" cy="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Bussines Goal vs User needs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7" name="Google Shape;437;p1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66240" y="1252800"/>
            <a:ext cx="5266800" cy="334872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17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72"/>
          <p:cNvSpPr txBox="1">
            <a:spLocks noGrp="1"/>
          </p:cNvSpPr>
          <p:nvPr>
            <p:ph type="ctrTitle"/>
          </p:nvPr>
        </p:nvSpPr>
        <p:spPr>
          <a:xfrm>
            <a:off x="228021" y="2896611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>
                <a:solidFill>
                  <a:srgbClr val="000000"/>
                </a:solidFill>
              </a:rPr>
              <a:t>Berbagai Metodologi Data Science</a:t>
            </a:r>
            <a:br>
              <a:rPr lang="en-US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73"/>
          <p:cNvSpPr/>
          <p:nvPr/>
        </p:nvSpPr>
        <p:spPr>
          <a:xfrm>
            <a:off x="311760" y="58032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Jenis Metodologi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73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kegiatanTeknis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kegiatan bisnis (dan teknis)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7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74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Mengapa harus ada standar proses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74"/>
          <p:cNvSpPr/>
          <p:nvPr/>
        </p:nvSpPr>
        <p:spPr>
          <a:xfrm>
            <a:off x="311760" y="1152360"/>
            <a:ext cx="583488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32000" marR="0" lvl="0" indent="-32327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Proses data mining harus handal dan dapat diulang oleh orang dengan latar belakang data mining yang sedikit.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Framework untuk merekam pengalaman → memungkinkan proyek diulangi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Alat bantu untuk perencanaan proyek dan manajemen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Bagi pengembang baru akan memudahkan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Menunjukkan maturitas pekerjaan data mining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Meminimalkan kebergantungan pada personal utama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7" name="Google Shape;457;p1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7360" y="1152360"/>
            <a:ext cx="2771640" cy="1398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17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19800" y="3065400"/>
            <a:ext cx="2148480" cy="15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174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7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Teknis: Kegiatan DS/AI dianggap Kegiatan Teknikal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75"/>
          <p:cNvSpPr/>
          <p:nvPr/>
        </p:nvSpPr>
        <p:spPr>
          <a:xfrm>
            <a:off x="311760" y="1364760"/>
            <a:ext cx="8519400" cy="32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SEMMA dari SAS Institute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6" name="Google Shape;466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080" y="1788120"/>
            <a:ext cx="4113720" cy="306828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175"/>
          <p:cNvSpPr/>
          <p:nvPr/>
        </p:nvSpPr>
        <p:spPr>
          <a:xfrm>
            <a:off x="6019920" y="3224880"/>
            <a:ext cx="2635200" cy="19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400" tIns="68400" rIns="68400" bIns="68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https://documentation.sas.com/?docsetId=emref&amp;docsetTarget=n061bzurmej4j3n1jnj8bbjjm1a2.htm&amp;docsetVersion=14.3&amp;locale=en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7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7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Teknis: Kegiatan DS/AI dianggap Kegiatan Teknikal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176"/>
          <p:cNvSpPr/>
          <p:nvPr/>
        </p:nvSpPr>
        <p:spPr>
          <a:xfrm>
            <a:off x="311760" y="1392120"/>
            <a:ext cx="8519400" cy="317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Knowledge Discovery and Data Mining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5" name="Google Shape;475;p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3720" y="1788840"/>
            <a:ext cx="4855320" cy="265608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176"/>
          <p:cNvSpPr/>
          <p:nvPr/>
        </p:nvSpPr>
        <p:spPr>
          <a:xfrm>
            <a:off x="3266640" y="4408920"/>
            <a:ext cx="1946160" cy="19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400" tIns="68400" rIns="68400" bIns="68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https://www.kdnuggets.com/gpspubs/aimag-kdd-overview-1996-Fayyad.pdf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7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77"/>
          <p:cNvSpPr/>
          <p:nvPr/>
        </p:nvSpPr>
        <p:spPr>
          <a:xfrm>
            <a:off x="311760" y="444960"/>
            <a:ext cx="883188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Lengkap: Kegiatan DS/AI dianggap Kegiatan Bisnis: Masalah Bisnis menjadi Masalah DS/AI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177"/>
          <p:cNvSpPr/>
          <p:nvPr/>
        </p:nvSpPr>
        <p:spPr>
          <a:xfrm>
            <a:off x="311760" y="1351080"/>
            <a:ext cx="8519400" cy="32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IBM Data Science Methodology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4" name="Google Shape;484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400" y="1715040"/>
            <a:ext cx="4419000" cy="29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177"/>
          <p:cNvSpPr/>
          <p:nvPr/>
        </p:nvSpPr>
        <p:spPr>
          <a:xfrm>
            <a:off x="4727880" y="4356360"/>
            <a:ext cx="4156920" cy="21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https://www.slideshare.net/JohnBRollinsPhD/foundational-methodology-for-data-science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17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78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Lengkap: Kegiatan DS/AI dianggap Kegiatan Bisnis: Masalah Bisnis menjadi Masalah DS/AI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178"/>
          <p:cNvSpPr/>
          <p:nvPr/>
        </p:nvSpPr>
        <p:spPr>
          <a:xfrm>
            <a:off x="311760" y="1269360"/>
            <a:ext cx="8519400" cy="329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Microsoft’s Team Data Science Process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3" name="Google Shape;493;p1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560" y="1809720"/>
            <a:ext cx="4128120" cy="275796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178"/>
          <p:cNvSpPr/>
          <p:nvPr/>
        </p:nvSpPr>
        <p:spPr>
          <a:xfrm>
            <a:off x="5244120" y="3944520"/>
            <a:ext cx="365652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https://docs.microsoft.com/en-us/azure/machine-learning/team-data-science-process/overview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17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79"/>
          <p:cNvSpPr/>
          <p:nvPr/>
        </p:nvSpPr>
        <p:spPr>
          <a:xfrm>
            <a:off x="311760" y="444960"/>
            <a:ext cx="87091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Lengkap: Kegiatan DS/AI dianggap Kegiatan Bisnis: Masalah Bisnis menjadi Masalah DS/AI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179"/>
          <p:cNvSpPr/>
          <p:nvPr/>
        </p:nvSpPr>
        <p:spPr>
          <a:xfrm>
            <a:off x="311760" y="1296360"/>
            <a:ext cx="8519400" cy="327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Domino DataLab Methodology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2" name="Google Shape;502;p1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638080" y="-64800"/>
            <a:ext cx="2933280" cy="65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179"/>
          <p:cNvSpPr/>
          <p:nvPr/>
        </p:nvSpPr>
        <p:spPr>
          <a:xfrm>
            <a:off x="3278160" y="4635720"/>
            <a:ext cx="1652400" cy="21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https://www.dominodatalab.com/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17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Capaian Pembelajaran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1144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Pada topik ini, kita akan mempelajari: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</a:t>
            </a:r>
            <a:r>
              <a:rPr lang="en-US" sz="1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Langkah-langkah utama dalam metodologi data science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Development Life Cycle (materi tambahan tim instruktur UG)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Arsitektur Sistem (materi tambahan tim instruktur UG)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Management (materi tambahan tim instruktur UG)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Beragam model life cycle management (materi  tambahan tim instruktur UG)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Bisnis (materi tambahan tim instruktur UG)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8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 Lengkap: Kegiatan DS/AI dianggap Kegiatan Bisnis: Masalah Bisnis menjadi Masalah DS/AI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80"/>
          <p:cNvSpPr/>
          <p:nvPr/>
        </p:nvSpPr>
        <p:spPr>
          <a:xfrm>
            <a:off x="311760" y="1392120"/>
            <a:ext cx="8519400" cy="317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CRISP-DM: Cross Industry Standard Process for Data Mining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180"/>
          <p:cNvSpPr/>
          <p:nvPr/>
        </p:nvSpPr>
        <p:spPr>
          <a:xfrm>
            <a:off x="5350680" y="3934440"/>
            <a:ext cx="2635200" cy="19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400" tIns="68400" rIns="68400" bIns="68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sng" strike="noStrike" cap="non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https://documentation.sas.com/?docsetId=emref&amp;docsetTarget=n061bzurmej4j3n1jnj8bbjjm1a2.htm&amp;docsetVersion=14.3&amp;locale=en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2" name="Google Shape;512;p1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1000" y="1962000"/>
            <a:ext cx="2713680" cy="28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18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1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Bagaimana di Indonesia? 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181"/>
          <p:cNvSpPr/>
          <p:nvPr/>
        </p:nvSpPr>
        <p:spPr>
          <a:xfrm>
            <a:off x="4295520" y="693000"/>
            <a:ext cx="6878160" cy="57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Standard Kompetensi Kerja Nasional: 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KepMen Ketenagakerjaan No 299 thn 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0" name="Google Shape;520;p1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60" y="1758600"/>
            <a:ext cx="2713320" cy="1939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1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70800" y="1276200"/>
            <a:ext cx="6052680" cy="350028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18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82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CRISP - DM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182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32000" marR="0" lvl="0" indent="-32327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Non-proprietary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Application/Industry neutral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Tool neutral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Focus on business issues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well as technical analysis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Framework for guidance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Char char="●"/>
            </a:pPr>
            <a:r>
              <a:rPr lang="en-US" sz="22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Experience base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3279" algn="l" rtl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Templates for Analysis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182"/>
          <p:cNvSpPr/>
          <p:nvPr/>
        </p:nvSpPr>
        <p:spPr>
          <a:xfrm>
            <a:off x="5482800" y="1152360"/>
            <a:ext cx="3414240" cy="1424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rmAutofit/>
          </a:bodyPr>
          <a:lstStyle/>
          <a:p>
            <a:pPr marL="307800" marR="0" lvl="0" indent="-95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ulim"/>
              <a:buChar char="•"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Data Mining</a:t>
            </a:r>
            <a:r>
              <a:rPr lang="en-US" sz="1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07800" marR="0" lvl="0" indent="-95250" algn="l" rtl="0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ulim"/>
              <a:buChar char="•"/>
            </a:pPr>
            <a:r>
              <a:rPr lang="en-US" sz="1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Process Model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07800" marR="0" lvl="0" indent="-95250" algn="l" rtl="0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ulim"/>
              <a:buChar char="•"/>
            </a:pPr>
            <a:r>
              <a:rPr lang="en-US" sz="1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anyone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07800" marR="0" lvl="0" indent="-95250" algn="l" rtl="0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ulim"/>
              <a:buChar char="•"/>
            </a:pPr>
            <a:r>
              <a:rPr lang="en-US" sz="1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Provides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 complete blueprint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07800" marR="0" lvl="0" indent="-95250" algn="l" rtl="0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ulim"/>
              <a:buChar char="•"/>
            </a:pPr>
            <a:r>
              <a:rPr lang="en-US" sz="1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Life cycle: </a:t>
            </a:r>
            <a:r>
              <a:rPr lang="en-US" sz="1500" b="1" i="0" u="none" strike="noStrike" cap="non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6 phases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0" name="Google Shape;530;p182"/>
          <p:cNvPicPr preferRelativeResize="0"/>
          <p:nvPr/>
        </p:nvPicPr>
        <p:blipFill rotWithShape="1">
          <a:blip r:embed="rId3">
            <a:alphaModFix/>
          </a:blip>
          <a:srcRect r="1259"/>
          <a:stretch/>
        </p:blipFill>
        <p:spPr>
          <a:xfrm>
            <a:off x="5715000" y="2649240"/>
            <a:ext cx="2637720" cy="222444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18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83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Standardisasi Proses Data Mining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183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343080" marR="0" lvl="0" indent="-3178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Initiative launched in late 1996 by three “veterans” of data mining market.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1788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Daimler Chrysler (then Daimler-Benz), SPSS (then ISL) , NCR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1788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Developed and refined through series of workshops </a:t>
            </a:r>
            <a:r>
              <a:rPr lang="en-US" sz="1600" b="0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(from 1997-1999)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1788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Over 300 organization contributed to the process model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1788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Published CRISP-DM 1.0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(1999)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1788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n-US" sz="1800" b="1" i="0" u="none" strike="noStrike" cap="none">
                <a:solidFill>
                  <a:srgbClr val="003300"/>
                </a:solidFill>
                <a:latin typeface="Arial"/>
                <a:ea typeface="Arial"/>
                <a:cs typeface="Arial"/>
                <a:sym typeface="Arial"/>
              </a:rPr>
              <a:t>Over 200 members of the CRISP-DM SIG worldwide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7396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○"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DM Vendors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SPSS, NCR, IBM, SAS, SGI, Data Distilleries, Syllogic, etc.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7396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○"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Suppliers / consultants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Cap Gemini, ICL Retail, Deloitte &amp; Touche, etc.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7396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○"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 Users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- BT, ABB, Lloyds Bank, AirTouch, Experian, etc.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18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84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Fase dan Pekerjaan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184"/>
          <p:cNvSpPr/>
          <p:nvPr/>
        </p:nvSpPr>
        <p:spPr>
          <a:xfrm>
            <a:off x="7878600" y="1821240"/>
            <a:ext cx="360" cy="2518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45" name="Google Shape;545;p184"/>
          <p:cNvSpPr/>
          <p:nvPr/>
        </p:nvSpPr>
        <p:spPr>
          <a:xfrm>
            <a:off x="6581520" y="1821240"/>
            <a:ext cx="360" cy="18712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46" name="Google Shape;546;p184"/>
          <p:cNvSpPr/>
          <p:nvPr/>
        </p:nvSpPr>
        <p:spPr>
          <a:xfrm>
            <a:off x="5285880" y="1821240"/>
            <a:ext cx="360" cy="2518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47" name="Google Shape;547;p184"/>
          <p:cNvSpPr/>
          <p:nvPr/>
        </p:nvSpPr>
        <p:spPr>
          <a:xfrm>
            <a:off x="3989160" y="1821240"/>
            <a:ext cx="360" cy="3168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48" name="Google Shape;548;p184"/>
          <p:cNvSpPr/>
          <p:nvPr/>
        </p:nvSpPr>
        <p:spPr>
          <a:xfrm>
            <a:off x="2693520" y="1821240"/>
            <a:ext cx="360" cy="2518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49" name="Google Shape;549;p184"/>
          <p:cNvSpPr/>
          <p:nvPr/>
        </p:nvSpPr>
        <p:spPr>
          <a:xfrm>
            <a:off x="1398240" y="1821240"/>
            <a:ext cx="360" cy="2518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550" name="Google Shape;550;p184"/>
          <p:cNvGrpSpPr/>
          <p:nvPr/>
        </p:nvGrpSpPr>
        <p:grpSpPr>
          <a:xfrm>
            <a:off x="677520" y="1100520"/>
            <a:ext cx="8208360" cy="720000"/>
            <a:chOff x="677520" y="1100520"/>
            <a:chExt cx="8208360" cy="720000"/>
          </a:xfrm>
        </p:grpSpPr>
        <p:sp>
          <p:nvSpPr>
            <p:cNvPr id="551" name="Google Shape;551;p184"/>
            <p:cNvSpPr/>
            <p:nvPr/>
          </p:nvSpPr>
          <p:spPr>
            <a:xfrm>
              <a:off x="677520" y="1100520"/>
              <a:ext cx="1726560" cy="718560"/>
            </a:xfrm>
            <a:custGeom>
              <a:avLst/>
              <a:gdLst/>
              <a:ahLst/>
              <a:cxnLst/>
              <a:rect l="l" t="t" r="r" b="b"/>
              <a:pathLst>
                <a:path w="4800" h="2000" extrusionOk="0">
                  <a:moveTo>
                    <a:pt x="0" y="0"/>
                  </a:moveTo>
                  <a:lnTo>
                    <a:pt x="3599" y="0"/>
                  </a:lnTo>
                  <a:lnTo>
                    <a:pt x="4799" y="999"/>
                  </a:lnTo>
                  <a:lnTo>
                    <a:pt x="3599" y="1999"/>
                  </a:lnTo>
                  <a:lnTo>
                    <a:pt x="0" y="1999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Business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Understanding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84"/>
            <p:cNvSpPr/>
            <p:nvPr/>
          </p:nvSpPr>
          <p:spPr>
            <a:xfrm>
              <a:off x="2045880" y="1100520"/>
              <a:ext cx="1655280" cy="720000"/>
            </a:xfrm>
            <a:custGeom>
              <a:avLst/>
              <a:gdLst/>
              <a:ahLst/>
              <a:cxnLst/>
              <a:rect l="l" t="t" r="r" b="b"/>
              <a:pathLst>
                <a:path w="4602" h="2004" extrusionOk="0">
                  <a:moveTo>
                    <a:pt x="0" y="0"/>
                  </a:moveTo>
                  <a:lnTo>
                    <a:pt x="3450" y="0"/>
                  </a:lnTo>
                  <a:lnTo>
                    <a:pt x="4601" y="1001"/>
                  </a:lnTo>
                  <a:lnTo>
                    <a:pt x="3450" y="2003"/>
                  </a:lnTo>
                  <a:lnTo>
                    <a:pt x="0" y="2003"/>
                  </a:lnTo>
                  <a:lnTo>
                    <a:pt x="1150" y="1001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</a:t>
              </a: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Understanding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84"/>
            <p:cNvSpPr/>
            <p:nvPr/>
          </p:nvSpPr>
          <p:spPr>
            <a:xfrm>
              <a:off x="3341520" y="1100520"/>
              <a:ext cx="1654920" cy="720000"/>
            </a:xfrm>
            <a:custGeom>
              <a:avLst/>
              <a:gdLst/>
              <a:ahLst/>
              <a:cxnLst/>
              <a:rect l="l" t="t" r="r" b="b"/>
              <a:pathLst>
                <a:path w="4601" h="2004" extrusionOk="0">
                  <a:moveTo>
                    <a:pt x="0" y="0"/>
                  </a:moveTo>
                  <a:lnTo>
                    <a:pt x="3450" y="0"/>
                  </a:lnTo>
                  <a:lnTo>
                    <a:pt x="4600" y="1001"/>
                  </a:lnTo>
                  <a:lnTo>
                    <a:pt x="3450" y="2003"/>
                  </a:lnTo>
                  <a:lnTo>
                    <a:pt x="0" y="2003"/>
                  </a:lnTo>
                  <a:lnTo>
                    <a:pt x="1150" y="1001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</a:t>
              </a: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Preparation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84"/>
            <p:cNvSpPr/>
            <p:nvPr/>
          </p:nvSpPr>
          <p:spPr>
            <a:xfrm>
              <a:off x="4638240" y="1100520"/>
              <a:ext cx="1655280" cy="720000"/>
            </a:xfrm>
            <a:custGeom>
              <a:avLst/>
              <a:gdLst/>
              <a:ahLst/>
              <a:cxnLst/>
              <a:rect l="l" t="t" r="r" b="b"/>
              <a:pathLst>
                <a:path w="4602" h="2004" extrusionOk="0">
                  <a:moveTo>
                    <a:pt x="0" y="0"/>
                  </a:moveTo>
                  <a:lnTo>
                    <a:pt x="3450" y="0"/>
                  </a:lnTo>
                  <a:lnTo>
                    <a:pt x="4601" y="1001"/>
                  </a:lnTo>
                  <a:lnTo>
                    <a:pt x="3450" y="2003"/>
                  </a:lnTo>
                  <a:lnTo>
                    <a:pt x="0" y="2003"/>
                  </a:lnTo>
                  <a:lnTo>
                    <a:pt x="1150" y="1001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</a:t>
              </a: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Modeling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84"/>
            <p:cNvSpPr/>
            <p:nvPr/>
          </p:nvSpPr>
          <p:spPr>
            <a:xfrm>
              <a:off x="7230600" y="1100520"/>
              <a:ext cx="1655280" cy="720000"/>
            </a:xfrm>
            <a:custGeom>
              <a:avLst/>
              <a:gdLst/>
              <a:ahLst/>
              <a:cxnLst/>
              <a:rect l="l" t="t" r="r" b="b"/>
              <a:pathLst>
                <a:path w="4602" h="2004" extrusionOk="0">
                  <a:moveTo>
                    <a:pt x="0" y="0"/>
                  </a:moveTo>
                  <a:lnTo>
                    <a:pt x="3450" y="0"/>
                  </a:lnTo>
                  <a:lnTo>
                    <a:pt x="4601" y="1001"/>
                  </a:lnTo>
                  <a:lnTo>
                    <a:pt x="3450" y="2003"/>
                  </a:lnTo>
                  <a:lnTo>
                    <a:pt x="0" y="2003"/>
                  </a:lnTo>
                  <a:lnTo>
                    <a:pt x="1150" y="1001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</a:t>
              </a: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Deployment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84"/>
            <p:cNvSpPr/>
            <p:nvPr/>
          </p:nvSpPr>
          <p:spPr>
            <a:xfrm>
              <a:off x="5933880" y="1100520"/>
              <a:ext cx="1654920" cy="720000"/>
            </a:xfrm>
            <a:custGeom>
              <a:avLst/>
              <a:gdLst/>
              <a:ahLst/>
              <a:cxnLst/>
              <a:rect l="l" t="t" r="r" b="b"/>
              <a:pathLst>
                <a:path w="4601" h="2004" extrusionOk="0">
                  <a:moveTo>
                    <a:pt x="0" y="0"/>
                  </a:moveTo>
                  <a:lnTo>
                    <a:pt x="3450" y="0"/>
                  </a:lnTo>
                  <a:lnTo>
                    <a:pt x="4600" y="1001"/>
                  </a:lnTo>
                  <a:lnTo>
                    <a:pt x="3450" y="2003"/>
                  </a:lnTo>
                  <a:lnTo>
                    <a:pt x="0" y="2003"/>
                  </a:lnTo>
                  <a:lnTo>
                    <a:pt x="1150" y="1001"/>
                  </a:lnTo>
                  <a:lnTo>
                    <a:pt x="0" y="0"/>
                  </a:lnTo>
                </a:path>
              </a:pathLst>
            </a:cu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     </a:t>
              </a:r>
              <a:r>
                <a:rPr lang="en-US" sz="1300" b="1" i="0" u="none" strike="noStrike" cap="none">
                  <a:solidFill>
                    <a:srgbClr val="003300"/>
                  </a:solidFill>
                  <a:latin typeface="Lato"/>
                  <a:ea typeface="Lato"/>
                  <a:cs typeface="Lato"/>
                  <a:sym typeface="Lato"/>
                </a:rPr>
                <a:t>Evaluation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7" name="Google Shape;557;p184"/>
          <p:cNvGrpSpPr/>
          <p:nvPr/>
        </p:nvGrpSpPr>
        <p:grpSpPr>
          <a:xfrm>
            <a:off x="821880" y="1892880"/>
            <a:ext cx="7632000" cy="3096360"/>
            <a:chOff x="821880" y="1892880"/>
            <a:chExt cx="7632000" cy="3096360"/>
          </a:xfrm>
        </p:grpSpPr>
        <p:sp>
          <p:nvSpPr>
            <p:cNvPr id="558" name="Google Shape;558;p184"/>
            <p:cNvSpPr/>
            <p:nvPr/>
          </p:nvSpPr>
          <p:spPr>
            <a:xfrm>
              <a:off x="3414240" y="448524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Format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84"/>
            <p:cNvSpPr/>
            <p:nvPr/>
          </p:nvSpPr>
          <p:spPr>
            <a:xfrm>
              <a:off x="3414240" y="3837240"/>
              <a:ext cx="115200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Integrate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84"/>
            <p:cNvSpPr/>
            <p:nvPr/>
          </p:nvSpPr>
          <p:spPr>
            <a:xfrm>
              <a:off x="3414240" y="3189600"/>
              <a:ext cx="115200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Construct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84"/>
            <p:cNvSpPr/>
            <p:nvPr/>
          </p:nvSpPr>
          <p:spPr>
            <a:xfrm>
              <a:off x="3414240" y="254052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Clean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84"/>
            <p:cNvSpPr/>
            <p:nvPr/>
          </p:nvSpPr>
          <p:spPr>
            <a:xfrm>
              <a:off x="3414240" y="189288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Select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84"/>
            <p:cNvSpPr/>
            <p:nvPr/>
          </p:nvSpPr>
          <p:spPr>
            <a:xfrm>
              <a:off x="821880" y="189288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Determine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Business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Objectives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4"/>
            <p:cNvSpPr/>
            <p:nvPr/>
          </p:nvSpPr>
          <p:spPr>
            <a:xfrm>
              <a:off x="7302240" y="383724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Project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84"/>
            <p:cNvSpPr/>
            <p:nvPr/>
          </p:nvSpPr>
          <p:spPr>
            <a:xfrm>
              <a:off x="7302240" y="318960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Produce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Final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Report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84"/>
            <p:cNvSpPr/>
            <p:nvPr/>
          </p:nvSpPr>
          <p:spPr>
            <a:xfrm>
              <a:off x="7302240" y="254052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Plan Monitering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&amp;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Maintenance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84"/>
            <p:cNvSpPr/>
            <p:nvPr/>
          </p:nvSpPr>
          <p:spPr>
            <a:xfrm>
              <a:off x="7302240" y="189288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Plan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Deployment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4"/>
            <p:cNvSpPr/>
            <p:nvPr/>
          </p:nvSpPr>
          <p:spPr>
            <a:xfrm>
              <a:off x="6006600" y="3189600"/>
              <a:ext cx="115200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Determine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Next Steps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84"/>
            <p:cNvSpPr/>
            <p:nvPr/>
          </p:nvSpPr>
          <p:spPr>
            <a:xfrm>
              <a:off x="6006600" y="254052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Process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84"/>
            <p:cNvSpPr/>
            <p:nvPr/>
          </p:nvSpPr>
          <p:spPr>
            <a:xfrm>
              <a:off x="6006600" y="189288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Evaluate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Results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84"/>
            <p:cNvSpPr/>
            <p:nvPr/>
          </p:nvSpPr>
          <p:spPr>
            <a:xfrm>
              <a:off x="4709880" y="383724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Assess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Model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4"/>
            <p:cNvSpPr/>
            <p:nvPr/>
          </p:nvSpPr>
          <p:spPr>
            <a:xfrm>
              <a:off x="4709880" y="318960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Build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Model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84"/>
            <p:cNvSpPr/>
            <p:nvPr/>
          </p:nvSpPr>
          <p:spPr>
            <a:xfrm>
              <a:off x="4709880" y="254052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Generate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Test Design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84"/>
            <p:cNvSpPr/>
            <p:nvPr/>
          </p:nvSpPr>
          <p:spPr>
            <a:xfrm>
              <a:off x="4709880" y="189288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Select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Modeling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Technique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4"/>
            <p:cNvSpPr/>
            <p:nvPr/>
          </p:nvSpPr>
          <p:spPr>
            <a:xfrm>
              <a:off x="821880" y="2540520"/>
              <a:ext cx="115200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Assess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Situation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4"/>
            <p:cNvSpPr/>
            <p:nvPr/>
          </p:nvSpPr>
          <p:spPr>
            <a:xfrm>
              <a:off x="2117520" y="318960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Explore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84"/>
            <p:cNvSpPr/>
            <p:nvPr/>
          </p:nvSpPr>
          <p:spPr>
            <a:xfrm>
              <a:off x="2117520" y="254052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Describe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84"/>
            <p:cNvSpPr/>
            <p:nvPr/>
          </p:nvSpPr>
          <p:spPr>
            <a:xfrm>
              <a:off x="2117520" y="1892880"/>
              <a:ext cx="1151640" cy="50400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Collect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Initial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84"/>
            <p:cNvSpPr/>
            <p:nvPr/>
          </p:nvSpPr>
          <p:spPr>
            <a:xfrm>
              <a:off x="821880" y="3189600"/>
              <a:ext cx="115200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Determine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 Mining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Goals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84"/>
            <p:cNvSpPr/>
            <p:nvPr/>
          </p:nvSpPr>
          <p:spPr>
            <a:xfrm>
              <a:off x="2117520" y="3837240"/>
              <a:ext cx="115164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Verify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Quality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84"/>
            <p:cNvSpPr/>
            <p:nvPr/>
          </p:nvSpPr>
          <p:spPr>
            <a:xfrm>
              <a:off x="821880" y="3837240"/>
              <a:ext cx="1152000" cy="504360"/>
            </a:xfrm>
            <a:prstGeom prst="flowChartProcess">
              <a:avLst/>
            </a:prstGeom>
            <a:solidFill>
              <a:srgbClr val="CCFFCC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Produce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16000" marR="0" lvl="0" indent="-215279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Noto Sans Symbols"/>
                <a:buChar char="●"/>
              </a:pPr>
              <a:r>
                <a:rPr lang="en-US" sz="1100" b="1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Project Plan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2" name="Google Shape;582;p184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8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 Pengembang: Kegiatan Bersama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8" name="Google Shape;588;p185"/>
          <p:cNvGrpSpPr/>
          <p:nvPr/>
        </p:nvGrpSpPr>
        <p:grpSpPr>
          <a:xfrm>
            <a:off x="280080" y="1123920"/>
            <a:ext cx="502920" cy="502920"/>
            <a:chOff x="280080" y="1123920"/>
            <a:chExt cx="502920" cy="502920"/>
          </a:xfrm>
        </p:grpSpPr>
        <p:sp>
          <p:nvSpPr>
            <p:cNvPr id="589" name="Google Shape;589;p185"/>
            <p:cNvSpPr/>
            <p:nvPr/>
          </p:nvSpPr>
          <p:spPr>
            <a:xfrm flipH="1">
              <a:off x="280080" y="112392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85"/>
            <p:cNvSpPr/>
            <p:nvPr/>
          </p:nvSpPr>
          <p:spPr>
            <a:xfrm flipH="1">
              <a:off x="280080" y="122364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1" name="Google Shape;591;p185"/>
          <p:cNvSpPr/>
          <p:nvPr/>
        </p:nvSpPr>
        <p:spPr>
          <a:xfrm>
            <a:off x="914400" y="1098720"/>
            <a:ext cx="791676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 Scientist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Mengembangkan model terbaik dari data untuk menjawab permasalahan bisnis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185"/>
          <p:cNvSpPr/>
          <p:nvPr/>
        </p:nvSpPr>
        <p:spPr>
          <a:xfrm>
            <a:off x="914400" y="4324320"/>
            <a:ext cx="791676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IT People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Menyiapkan infrastruktur IT (terutama deployment)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185"/>
          <p:cNvSpPr/>
          <p:nvPr/>
        </p:nvSpPr>
        <p:spPr>
          <a:xfrm>
            <a:off x="923760" y="1733400"/>
            <a:ext cx="790740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 Engineer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Menyiapkan (big) data untuk diolah/ dimodelkan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185"/>
          <p:cNvSpPr/>
          <p:nvPr/>
        </p:nvSpPr>
        <p:spPr>
          <a:xfrm>
            <a:off x="933120" y="2373840"/>
            <a:ext cx="789804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 Analyst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Menganalisis/ mencari insight dari data (dan menampilkannya dalam dashboard)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185"/>
          <p:cNvSpPr/>
          <p:nvPr/>
        </p:nvSpPr>
        <p:spPr>
          <a:xfrm>
            <a:off x="933120" y="3029040"/>
            <a:ext cx="789804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Project/ Product Manager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Mengelola projek/ produk berbasis data.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6" name="Google Shape;596;p185"/>
          <p:cNvGrpSpPr/>
          <p:nvPr/>
        </p:nvGrpSpPr>
        <p:grpSpPr>
          <a:xfrm>
            <a:off x="280080" y="1762920"/>
            <a:ext cx="502920" cy="502920"/>
            <a:chOff x="280080" y="1762920"/>
            <a:chExt cx="502920" cy="502920"/>
          </a:xfrm>
        </p:grpSpPr>
        <p:sp>
          <p:nvSpPr>
            <p:cNvPr id="597" name="Google Shape;597;p185"/>
            <p:cNvSpPr/>
            <p:nvPr/>
          </p:nvSpPr>
          <p:spPr>
            <a:xfrm flipH="1">
              <a:off x="280080" y="176292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85"/>
            <p:cNvSpPr/>
            <p:nvPr/>
          </p:nvSpPr>
          <p:spPr>
            <a:xfrm flipH="1">
              <a:off x="280080" y="186264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9" name="Google Shape;599;p185"/>
          <p:cNvGrpSpPr/>
          <p:nvPr/>
        </p:nvGrpSpPr>
        <p:grpSpPr>
          <a:xfrm>
            <a:off x="280080" y="2419200"/>
            <a:ext cx="502920" cy="502920"/>
            <a:chOff x="280080" y="2419200"/>
            <a:chExt cx="502920" cy="502920"/>
          </a:xfrm>
        </p:grpSpPr>
        <p:sp>
          <p:nvSpPr>
            <p:cNvPr id="600" name="Google Shape;600;p185"/>
            <p:cNvSpPr/>
            <p:nvPr/>
          </p:nvSpPr>
          <p:spPr>
            <a:xfrm flipH="1">
              <a:off x="280080" y="24192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85"/>
            <p:cNvSpPr/>
            <p:nvPr/>
          </p:nvSpPr>
          <p:spPr>
            <a:xfrm flipH="1">
              <a:off x="280080" y="251928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2" name="Google Shape;602;p185"/>
          <p:cNvGrpSpPr/>
          <p:nvPr/>
        </p:nvGrpSpPr>
        <p:grpSpPr>
          <a:xfrm>
            <a:off x="280080" y="3105000"/>
            <a:ext cx="502920" cy="502920"/>
            <a:chOff x="280080" y="3105000"/>
            <a:chExt cx="502920" cy="502920"/>
          </a:xfrm>
        </p:grpSpPr>
        <p:sp>
          <p:nvSpPr>
            <p:cNvPr id="603" name="Google Shape;603;p185"/>
            <p:cNvSpPr/>
            <p:nvPr/>
          </p:nvSpPr>
          <p:spPr>
            <a:xfrm flipH="1">
              <a:off x="280080" y="31050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85"/>
            <p:cNvSpPr/>
            <p:nvPr/>
          </p:nvSpPr>
          <p:spPr>
            <a:xfrm flipH="1">
              <a:off x="280080" y="320508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5" name="Google Shape;605;p185"/>
          <p:cNvGrpSpPr/>
          <p:nvPr/>
        </p:nvGrpSpPr>
        <p:grpSpPr>
          <a:xfrm>
            <a:off x="280080" y="3714840"/>
            <a:ext cx="502920" cy="502920"/>
            <a:chOff x="280080" y="3714840"/>
            <a:chExt cx="502920" cy="502920"/>
          </a:xfrm>
        </p:grpSpPr>
        <p:sp>
          <p:nvSpPr>
            <p:cNvPr id="606" name="Google Shape;606;p185"/>
            <p:cNvSpPr/>
            <p:nvPr/>
          </p:nvSpPr>
          <p:spPr>
            <a:xfrm flipH="1">
              <a:off x="280080" y="371484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85"/>
            <p:cNvSpPr/>
            <p:nvPr/>
          </p:nvSpPr>
          <p:spPr>
            <a:xfrm flipH="1">
              <a:off x="280080" y="381456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8" name="Google Shape;608;p185"/>
          <p:cNvSpPr/>
          <p:nvPr/>
        </p:nvSpPr>
        <p:spPr>
          <a:xfrm>
            <a:off x="923760" y="3689640"/>
            <a:ext cx="7907400" cy="608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Domain Expert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Memberi arahan tentang domain permasalahan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9" name="Google Shape;609;p185"/>
          <p:cNvGrpSpPr/>
          <p:nvPr/>
        </p:nvGrpSpPr>
        <p:grpSpPr>
          <a:xfrm>
            <a:off x="280080" y="4457520"/>
            <a:ext cx="502920" cy="502920"/>
            <a:chOff x="280080" y="4457520"/>
            <a:chExt cx="502920" cy="502920"/>
          </a:xfrm>
        </p:grpSpPr>
        <p:sp>
          <p:nvSpPr>
            <p:cNvPr id="610" name="Google Shape;610;p185"/>
            <p:cNvSpPr/>
            <p:nvPr/>
          </p:nvSpPr>
          <p:spPr>
            <a:xfrm flipH="1">
              <a:off x="280080" y="445752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85"/>
            <p:cNvSpPr/>
            <p:nvPr/>
          </p:nvSpPr>
          <p:spPr>
            <a:xfrm flipH="1">
              <a:off x="280080" y="455724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2" name="Google Shape;612;p18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86"/>
          <p:cNvSpPr txBox="1">
            <a:spLocks noGrp="1"/>
          </p:cNvSpPr>
          <p:nvPr>
            <p:ph type="ctrTitle"/>
          </p:nvPr>
        </p:nvSpPr>
        <p:spPr>
          <a:xfrm>
            <a:off x="228021" y="2051222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>
                <a:solidFill>
                  <a:srgbClr val="000000"/>
                </a:solidFill>
              </a:rPr>
              <a:t>Langkah Pengembangan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87"/>
          <p:cNvSpPr/>
          <p:nvPr/>
        </p:nvSpPr>
        <p:spPr>
          <a:xfrm>
            <a:off x="284040" y="621720"/>
            <a:ext cx="87552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7A7A7A"/>
                </a:solidFill>
                <a:latin typeface="Lato"/>
                <a:ea typeface="Lato"/>
                <a:cs typeface="Lato"/>
                <a:sym typeface="Lato"/>
              </a:rPr>
              <a:t>Menentukan Masalah Bisnis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187"/>
          <p:cNvSpPr/>
          <p:nvPr/>
        </p:nvSpPr>
        <p:spPr>
          <a:xfrm>
            <a:off x="630720" y="1200240"/>
            <a:ext cx="3935880" cy="33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Kasus: Kegagalan Kredit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187"/>
          <p:cNvSpPr/>
          <p:nvPr/>
        </p:nvSpPr>
        <p:spPr>
          <a:xfrm>
            <a:off x="3962520" y="2118600"/>
            <a:ext cx="5104440" cy="179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	Bagaimana menurunkan NPL suatu bank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Pertanyaan</a:t>
            </a: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Bagaimana memperbaiki perhitungan Credit score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Measurable outcomes: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% Penurunan kredit gagal bayar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5" name="Google Shape;625;p1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0720" y="2118600"/>
            <a:ext cx="3394440" cy="2036160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187"/>
          <p:cNvSpPr/>
          <p:nvPr/>
        </p:nvSpPr>
        <p:spPr>
          <a:xfrm>
            <a:off x="1530000" y="4629240"/>
            <a:ext cx="122292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westonlegal.com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18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88"/>
          <p:cNvSpPr/>
          <p:nvPr/>
        </p:nvSpPr>
        <p:spPr>
          <a:xfrm>
            <a:off x="229320" y="53964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188"/>
          <p:cNvSpPr/>
          <p:nvPr/>
        </p:nvSpPr>
        <p:spPr>
          <a:xfrm>
            <a:off x="630720" y="1200240"/>
            <a:ext cx="4321440" cy="576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88"/>
          <p:cNvSpPr/>
          <p:nvPr/>
        </p:nvSpPr>
        <p:spPr>
          <a:xfrm>
            <a:off x="1447920" y="2343240"/>
            <a:ext cx="6780600" cy="334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Regresi/Estimasi: Memprediksi nilai kontinyu dari kasus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5" name="Google Shape;635;p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880" y="2312640"/>
            <a:ext cx="747360" cy="74736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188"/>
          <p:cNvSpPr/>
          <p:nvPr/>
        </p:nvSpPr>
        <p:spPr>
          <a:xfrm>
            <a:off x="3352680" y="2915640"/>
            <a:ext cx="5028120" cy="820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84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Prediksi harga rumah berdasar karakteristik tertentu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4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Prediksi harga saham besok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8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89"/>
          <p:cNvSpPr/>
          <p:nvPr/>
        </p:nvSpPr>
        <p:spPr>
          <a:xfrm>
            <a:off x="229320" y="58644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89"/>
          <p:cNvSpPr/>
          <p:nvPr/>
        </p:nvSpPr>
        <p:spPr>
          <a:xfrm>
            <a:off x="630720" y="1200240"/>
            <a:ext cx="4321440" cy="5774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189"/>
          <p:cNvSpPr/>
          <p:nvPr/>
        </p:nvSpPr>
        <p:spPr>
          <a:xfrm>
            <a:off x="1300320" y="2390760"/>
            <a:ext cx="6242400" cy="334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B. Klasifikasi: Memprediksi kelas/ kategori dari kasus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5" name="Google Shape;645;p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320" y="2426760"/>
            <a:ext cx="747360" cy="74736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189"/>
          <p:cNvSpPr/>
          <p:nvPr/>
        </p:nvSpPr>
        <p:spPr>
          <a:xfrm>
            <a:off x="3200400" y="2977560"/>
            <a:ext cx="5028120" cy="820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84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Prediksi kolektibilitas suatu pinjaman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4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Prediksi kebangkrutan suatu perusahan di tahun depan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8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Overlock"/>
                <a:ea typeface="Overlock"/>
                <a:cs typeface="Overlock"/>
                <a:sym typeface="Overlock"/>
              </a:rPr>
              <a:t>Agenda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Mengapa Metodologi diperlukan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Mengapa Mayoritas Projek AI Gagal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Development Life Cycle, Arsitektur Sistem, Manajemen Proyek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(materi pelengkap/ tambahan tim instruktur UG)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62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Pengembangan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62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Analsis Stakeholder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62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Arsitektur Sistem dan Proses Bisnis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55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Tahapan Mengelola Proyek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Berbagai Metodologi Data Science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 semua metodologi sama lengkap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Langkah Pengembangan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64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Dari Masalah Bisnis menjadi Aplikasi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90"/>
          <p:cNvSpPr/>
          <p:nvPr/>
        </p:nvSpPr>
        <p:spPr>
          <a:xfrm>
            <a:off x="97560" y="60552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90"/>
          <p:cNvSpPr/>
          <p:nvPr/>
        </p:nvSpPr>
        <p:spPr>
          <a:xfrm>
            <a:off x="630720" y="1200240"/>
            <a:ext cx="43214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90"/>
          <p:cNvSpPr/>
          <p:nvPr/>
        </p:nvSpPr>
        <p:spPr>
          <a:xfrm>
            <a:off x="3352680" y="2915640"/>
            <a:ext cx="50281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Segmentasi nasabah perbankan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Pengelompokkan pasien yang mirip kasusnya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90"/>
          <p:cNvSpPr/>
          <p:nvPr/>
        </p:nvSpPr>
        <p:spPr>
          <a:xfrm>
            <a:off x="1523880" y="2371680"/>
            <a:ext cx="670464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C. Klastering: Mengelompokkan kasus berdasar kemiripan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6" name="Google Shape;656;p1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960" y="2189880"/>
            <a:ext cx="793440" cy="793440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19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91"/>
          <p:cNvSpPr/>
          <p:nvPr/>
        </p:nvSpPr>
        <p:spPr>
          <a:xfrm>
            <a:off x="122400" y="51408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191"/>
          <p:cNvSpPr/>
          <p:nvPr/>
        </p:nvSpPr>
        <p:spPr>
          <a:xfrm>
            <a:off x="630720" y="1200240"/>
            <a:ext cx="43214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191"/>
          <p:cNvSpPr/>
          <p:nvPr/>
        </p:nvSpPr>
        <p:spPr>
          <a:xfrm>
            <a:off x="3363120" y="3071520"/>
            <a:ext cx="50281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Mencari barang jualan yang biasa dibeli bersama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Menyusun portofolio saham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191"/>
          <p:cNvSpPr/>
          <p:nvPr/>
        </p:nvSpPr>
        <p:spPr>
          <a:xfrm>
            <a:off x="1494000" y="2343240"/>
            <a:ext cx="75427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D. Asosiasi: Memprediksi kumpulan item/ kejadian yang biasa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terjadi bersama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6" name="Google Shape;666;p1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3960" y="2223000"/>
            <a:ext cx="793440" cy="79344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19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92"/>
          <p:cNvSpPr/>
          <p:nvPr/>
        </p:nvSpPr>
        <p:spPr>
          <a:xfrm>
            <a:off x="229320" y="62424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192"/>
          <p:cNvSpPr/>
          <p:nvPr/>
        </p:nvSpPr>
        <p:spPr>
          <a:xfrm>
            <a:off x="630720" y="1200240"/>
            <a:ext cx="60289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192"/>
          <p:cNvSpPr/>
          <p:nvPr/>
        </p:nvSpPr>
        <p:spPr>
          <a:xfrm>
            <a:off x="3352680" y="3126600"/>
            <a:ext cx="50281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Pendeteksian transaksi illegal penggunaan kartu kredit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Pendeteksian penerobosan jaringan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192"/>
          <p:cNvSpPr/>
          <p:nvPr/>
        </p:nvSpPr>
        <p:spPr>
          <a:xfrm>
            <a:off x="1600200" y="2359440"/>
            <a:ext cx="700920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 Anomali Detection: Menemukan kasus abnormal/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biasa terjadi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6" name="Google Shape;676;p1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800" y="2273400"/>
            <a:ext cx="919080" cy="83304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19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93"/>
          <p:cNvSpPr/>
          <p:nvPr/>
        </p:nvSpPr>
        <p:spPr>
          <a:xfrm>
            <a:off x="229320" y="55800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193"/>
          <p:cNvSpPr/>
          <p:nvPr/>
        </p:nvSpPr>
        <p:spPr>
          <a:xfrm>
            <a:off x="630720" y="1200240"/>
            <a:ext cx="43214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193"/>
          <p:cNvSpPr/>
          <p:nvPr/>
        </p:nvSpPr>
        <p:spPr>
          <a:xfrm>
            <a:off x="3352680" y="3170880"/>
            <a:ext cx="50281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Prediksi apakah nasabah akan berhenti berlangganan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Menentukan alur pada transaksi e-commerce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193"/>
          <p:cNvSpPr/>
          <p:nvPr/>
        </p:nvSpPr>
        <p:spPr>
          <a:xfrm>
            <a:off x="1600200" y="2419200"/>
            <a:ext cx="67046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F. Sequence Mining: Memprediksi apa yang akan terjadi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dari keadaan saat ini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6" name="Google Shape;686;p1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6720" y="2314440"/>
            <a:ext cx="938160" cy="93816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9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94"/>
          <p:cNvSpPr/>
          <p:nvPr/>
        </p:nvSpPr>
        <p:spPr>
          <a:xfrm>
            <a:off x="124920" y="62424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194"/>
          <p:cNvSpPr/>
          <p:nvPr/>
        </p:nvSpPr>
        <p:spPr>
          <a:xfrm>
            <a:off x="630720" y="1200240"/>
            <a:ext cx="43214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untuk menjawab permasalahan bisnis?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194"/>
          <p:cNvSpPr/>
          <p:nvPr/>
        </p:nvSpPr>
        <p:spPr>
          <a:xfrm>
            <a:off x="3352680" y="3628080"/>
            <a:ext cx="449460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  <a:effectLst>
            <a:outerShdw blurRad="39960" dist="2304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Rekomendasi film untuk ditonton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72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Rekomendasi saham untuk dibeli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194"/>
          <p:cNvSpPr/>
          <p:nvPr/>
        </p:nvSpPr>
        <p:spPr>
          <a:xfrm>
            <a:off x="1600200" y="2359440"/>
            <a:ext cx="6323400" cy="730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G. Rekomendasi: Memberikan rekomendasi pengguna berdasar  asosiasi preferensi dengan  pengguna lain yang memiliki ‘taste’ yang sama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6" name="Google Shape;696;p1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800" y="2247480"/>
            <a:ext cx="919080" cy="855360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194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95"/>
          <p:cNvSpPr/>
          <p:nvPr/>
        </p:nvSpPr>
        <p:spPr>
          <a:xfrm>
            <a:off x="229320" y="74520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F357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400" b="1" i="0" u="none" strike="noStrike" cap="none">
                <a:solidFill>
                  <a:srgbClr val="0D5BDC"/>
                </a:solidFill>
                <a:latin typeface="Arial"/>
                <a:ea typeface="Arial"/>
                <a:cs typeface="Arial"/>
                <a:sym typeface="Arial"/>
              </a:rPr>
              <a:t>Menentukan Tugas Analytics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Pengukuran Performansi tergantung Jenis Task Analytics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195"/>
          <p:cNvSpPr/>
          <p:nvPr/>
        </p:nvSpPr>
        <p:spPr>
          <a:xfrm>
            <a:off x="434520" y="1701360"/>
            <a:ext cx="7562160" cy="222192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Metriks Performansi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Ukuran keberhasilan dari proses data science yang dilakukan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Contoh: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Root Mean Squared Error (RMSE)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R-Square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Jackard Index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Log-loss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Recall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F1-Score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19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96"/>
          <p:cNvSpPr/>
          <p:nvPr/>
        </p:nvSpPr>
        <p:spPr>
          <a:xfrm>
            <a:off x="152640" y="584280"/>
            <a:ext cx="891432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32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1532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1532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Menentukan Tugas Analytics </a:t>
            </a:r>
            <a:br>
              <a:rPr lang="en-US" sz="139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32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196"/>
          <p:cNvSpPr/>
          <p:nvPr/>
        </p:nvSpPr>
        <p:spPr>
          <a:xfrm>
            <a:off x="630720" y="1200240"/>
            <a:ext cx="3935880" cy="334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Kasus: Kegagalan Kredit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1" name="Google Shape;711;p1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0720" y="2224800"/>
            <a:ext cx="3394440" cy="2036160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196"/>
          <p:cNvSpPr/>
          <p:nvPr/>
        </p:nvSpPr>
        <p:spPr>
          <a:xfrm>
            <a:off x="1530000" y="4629240"/>
            <a:ext cx="122292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westonlegal.com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196"/>
          <p:cNvSpPr/>
          <p:nvPr/>
        </p:nvSpPr>
        <p:spPr>
          <a:xfrm>
            <a:off x="645120" y="1680120"/>
            <a:ext cx="7929360" cy="30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Apa Tugas Analitiks yang perlu diselesaikan untuk menjawab permasalahan bisnis tersebut?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196"/>
          <p:cNvSpPr/>
          <p:nvPr/>
        </p:nvSpPr>
        <p:spPr>
          <a:xfrm>
            <a:off x="3962520" y="2224800"/>
            <a:ext cx="5104440" cy="24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	Bagaimana menurunkan NPL suatu bank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Pertanyaan</a:t>
            </a: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Bagaimana memperbaiki perhitungan Credit score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Tugas Analitik: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	Klasifikasi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Performance Metrics: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	F1-Score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19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56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97"/>
          <p:cNvSpPr/>
          <p:nvPr/>
        </p:nvSpPr>
        <p:spPr>
          <a:xfrm>
            <a:off x="152280" y="444960"/>
            <a:ext cx="893268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2000" b="1" i="0" u="none" strike="noStrike" cap="none">
                <a:solidFill>
                  <a:srgbClr val="F5F5F5"/>
                </a:solidFill>
                <a:latin typeface="Lato"/>
                <a:ea typeface="Lato"/>
                <a:cs typeface="Lato"/>
                <a:sym typeface="Lato"/>
              </a:rPr>
              <a:t>Menentukan Kebutuhan Data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197"/>
          <p:cNvSpPr/>
          <p:nvPr/>
        </p:nvSpPr>
        <p:spPr>
          <a:xfrm>
            <a:off x="630720" y="1200240"/>
            <a:ext cx="393588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apa yang diperlukan?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Dari mana bisa diperoleh?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197"/>
          <p:cNvSpPr/>
          <p:nvPr/>
        </p:nvSpPr>
        <p:spPr>
          <a:xfrm>
            <a:off x="1219320" y="2266920"/>
            <a:ext cx="784764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Struktur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Bagaimana deskripsi data (atribut) yang diperlukan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197"/>
          <p:cNvSpPr/>
          <p:nvPr/>
        </p:nvSpPr>
        <p:spPr>
          <a:xfrm>
            <a:off x="1219320" y="2750040"/>
            <a:ext cx="784764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Jumlah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Berapa banyak (record) data yang diperlukan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197"/>
          <p:cNvSpPr/>
          <p:nvPr/>
        </p:nvSpPr>
        <p:spPr>
          <a:xfrm>
            <a:off x="1219320" y="3262680"/>
            <a:ext cx="7847640" cy="13694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Sumber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Darimana data bisa diperoleh? Apakah sudah tersedia?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Internal: Sistem Informasi/ ERP, Excel, dokumen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Eksternal: Web API, Web Scraping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via public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via open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19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98"/>
          <p:cNvSpPr/>
          <p:nvPr/>
        </p:nvSpPr>
        <p:spPr>
          <a:xfrm>
            <a:off x="0" y="440280"/>
            <a:ext cx="92952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F3570"/>
                </a:solidFill>
                <a:latin typeface="Overlock"/>
                <a:ea typeface="Overlock"/>
                <a:cs typeface="Overlock"/>
                <a:sym typeface="Overlock"/>
              </a:rPr>
              <a:t>1.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Understanding: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Merencanakan Manajemen Projek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198"/>
          <p:cNvSpPr/>
          <p:nvPr/>
        </p:nvSpPr>
        <p:spPr>
          <a:xfrm>
            <a:off x="630720" y="1200240"/>
            <a:ext cx="470232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Bagaimana rencana pelaksanaan projeknya?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198"/>
          <p:cNvSpPr/>
          <p:nvPr/>
        </p:nvSpPr>
        <p:spPr>
          <a:xfrm>
            <a:off x="1143000" y="2375640"/>
            <a:ext cx="792360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 Benefit Analysis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Apakah menguntungkan untuk melakukannya?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198"/>
          <p:cNvSpPr/>
          <p:nvPr/>
        </p:nvSpPr>
        <p:spPr>
          <a:xfrm>
            <a:off x="1143000" y="2973240"/>
            <a:ext cx="579024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Situation Assessment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Analisa keadaan organisasi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198"/>
          <p:cNvSpPr/>
          <p:nvPr/>
        </p:nvSpPr>
        <p:spPr>
          <a:xfrm>
            <a:off x="1143000" y="3543120"/>
            <a:ext cx="693324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Plan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Scope (WBS), Time, Schedule, Tim Pengembang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9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9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Understanding :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Mengenali/ mendalami data yang dimiliki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1" name="Google Shape;741;p199"/>
          <p:cNvGrpSpPr/>
          <p:nvPr/>
        </p:nvGrpSpPr>
        <p:grpSpPr>
          <a:xfrm>
            <a:off x="766440" y="1546920"/>
            <a:ext cx="502920" cy="502920"/>
            <a:chOff x="766440" y="1546920"/>
            <a:chExt cx="502920" cy="502920"/>
          </a:xfrm>
        </p:grpSpPr>
        <p:sp>
          <p:nvSpPr>
            <p:cNvPr id="742" name="Google Shape;742;p199"/>
            <p:cNvSpPr/>
            <p:nvPr/>
          </p:nvSpPr>
          <p:spPr>
            <a:xfrm flipH="1">
              <a:off x="766440" y="154692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9"/>
            <p:cNvSpPr/>
            <p:nvPr/>
          </p:nvSpPr>
          <p:spPr>
            <a:xfrm flipH="1">
              <a:off x="766440" y="164664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4" name="Google Shape;744;p199"/>
          <p:cNvSpPr/>
          <p:nvPr/>
        </p:nvSpPr>
        <p:spPr>
          <a:xfrm>
            <a:off x="1470600" y="1441800"/>
            <a:ext cx="362664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Mengumpulkan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Mengumpulkan Data yang Diperlukan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5" name="Google Shape;745;p199"/>
          <p:cNvGrpSpPr/>
          <p:nvPr/>
        </p:nvGrpSpPr>
        <p:grpSpPr>
          <a:xfrm>
            <a:off x="444600" y="2460600"/>
            <a:ext cx="502920" cy="502920"/>
            <a:chOff x="444600" y="2460600"/>
            <a:chExt cx="502920" cy="502920"/>
          </a:xfrm>
        </p:grpSpPr>
        <p:sp>
          <p:nvSpPr>
            <p:cNvPr id="746" name="Google Shape;746;p199"/>
            <p:cNvSpPr/>
            <p:nvPr/>
          </p:nvSpPr>
          <p:spPr>
            <a:xfrm flipH="1">
              <a:off x="444600" y="24606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9"/>
            <p:cNvSpPr/>
            <p:nvPr/>
          </p:nvSpPr>
          <p:spPr>
            <a:xfrm flipH="1">
              <a:off x="444600" y="256032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8" name="Google Shape;748;p199"/>
          <p:cNvSpPr/>
          <p:nvPr/>
        </p:nvSpPr>
        <p:spPr>
          <a:xfrm>
            <a:off x="1148400" y="2355480"/>
            <a:ext cx="340272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Menelaah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Menganalisa data secara eksploratif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9" name="Google Shape;749;p199"/>
          <p:cNvGrpSpPr/>
          <p:nvPr/>
        </p:nvGrpSpPr>
        <p:grpSpPr>
          <a:xfrm>
            <a:off x="119520" y="3515040"/>
            <a:ext cx="502920" cy="502920"/>
            <a:chOff x="119520" y="3515040"/>
            <a:chExt cx="502920" cy="502920"/>
          </a:xfrm>
        </p:grpSpPr>
        <p:sp>
          <p:nvSpPr>
            <p:cNvPr id="750" name="Google Shape;750;p199"/>
            <p:cNvSpPr/>
            <p:nvPr/>
          </p:nvSpPr>
          <p:spPr>
            <a:xfrm flipH="1">
              <a:off x="119520" y="351504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9"/>
            <p:cNvSpPr/>
            <p:nvPr/>
          </p:nvSpPr>
          <p:spPr>
            <a:xfrm flipH="1">
              <a:off x="119520" y="361476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2" name="Google Shape;752;p199"/>
          <p:cNvSpPr/>
          <p:nvPr/>
        </p:nvSpPr>
        <p:spPr>
          <a:xfrm>
            <a:off x="823680" y="3409920"/>
            <a:ext cx="3492360" cy="730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Memvalidasi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Menilai kesesuaian kualitas data de-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ngan masalah yang akan dipecahkan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199"/>
          <p:cNvSpPr/>
          <p:nvPr/>
        </p:nvSpPr>
        <p:spPr>
          <a:xfrm>
            <a:off x="5053680" y="1463760"/>
            <a:ext cx="2907000" cy="51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Jumlah Data (Baris dan Kolom)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Deskripsi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199"/>
          <p:cNvSpPr/>
          <p:nvPr/>
        </p:nvSpPr>
        <p:spPr>
          <a:xfrm>
            <a:off x="4667400" y="2400120"/>
            <a:ext cx="2907000" cy="51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Karakteristik atribut/ fitur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Keterkaitan antar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5" name="Google Shape;755;p1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81520" y="3132000"/>
            <a:ext cx="4190040" cy="1858320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99"/>
          <p:cNvSpPr/>
          <p:nvPr/>
        </p:nvSpPr>
        <p:spPr>
          <a:xfrm>
            <a:off x="4381200" y="3605040"/>
            <a:ext cx="1651320" cy="30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Kualitas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19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>
            <a:spLocks noGrp="1"/>
          </p:cNvSpPr>
          <p:nvPr>
            <p:ph type="ctrTitle"/>
          </p:nvPr>
        </p:nvSpPr>
        <p:spPr>
          <a:xfrm>
            <a:off x="228021" y="2051222"/>
            <a:ext cx="6858600" cy="1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None/>
            </a:pPr>
            <a:r>
              <a:rPr lang="en-US"/>
              <a:t>Mengapa Metodologi Diperlukan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20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Understanding :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Mengapa Perlu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Mengenali/ mendalami data yang dimiliki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200"/>
          <p:cNvSpPr/>
          <p:nvPr/>
        </p:nvSpPr>
        <p:spPr>
          <a:xfrm>
            <a:off x="457200" y="1434960"/>
            <a:ext cx="7885800" cy="326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750" tIns="34200" rIns="68750" bIns="34200" anchor="t" anchorCtr="0">
            <a:normAutofit/>
          </a:bodyPr>
          <a:lstStyle/>
          <a:p>
            <a:pPr marL="228600" marR="0" lvl="0" indent="-2275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United States armed forces faced a dilemma during the war, because returning bomber planes were riddled with bullet holes and they needed better ways to protect them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752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“Where should they put it?”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752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they plotted out the damage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planes were incurring, it was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spread out, but largely concentrated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around the tail, body and wings.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752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Should they upgrade these sections?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4" name="Google Shape;764;p2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98640" y="2126880"/>
            <a:ext cx="3120480" cy="2399040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20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01"/>
          <p:cNvSpPr/>
          <p:nvPr/>
        </p:nvSpPr>
        <p:spPr>
          <a:xfrm>
            <a:off x="311760" y="5601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Understanding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Mengumpulkan Data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201"/>
          <p:cNvSpPr/>
          <p:nvPr/>
        </p:nvSpPr>
        <p:spPr>
          <a:xfrm>
            <a:off x="798120" y="1462320"/>
            <a:ext cx="393588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Mengumpulkan Data yang Diperlukan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201"/>
          <p:cNvSpPr/>
          <p:nvPr/>
        </p:nvSpPr>
        <p:spPr>
          <a:xfrm>
            <a:off x="1795680" y="2941200"/>
            <a:ext cx="627480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Jumlah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Berapa banyak yang dapat diperoleh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201"/>
          <p:cNvSpPr/>
          <p:nvPr/>
        </p:nvSpPr>
        <p:spPr>
          <a:xfrm>
            <a:off x="1801440" y="3728160"/>
            <a:ext cx="627480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Deskripsi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Penjelasan arti atribut/ fitur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20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02"/>
          <p:cNvSpPr/>
          <p:nvPr/>
        </p:nvSpPr>
        <p:spPr>
          <a:xfrm>
            <a:off x="305280" y="53100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Understanding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Menelaah Data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202"/>
          <p:cNvSpPr/>
          <p:nvPr/>
        </p:nvSpPr>
        <p:spPr>
          <a:xfrm>
            <a:off x="798120" y="1252440"/>
            <a:ext cx="393588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Menganalisa data secara eksploratif (EDA)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202"/>
          <p:cNvSpPr/>
          <p:nvPr/>
        </p:nvSpPr>
        <p:spPr>
          <a:xfrm>
            <a:off x="798120" y="1733400"/>
            <a:ext cx="817092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Karakteristik Atribut: Deskripsi data (atribut) yang diperoleh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202"/>
          <p:cNvSpPr/>
          <p:nvPr/>
        </p:nvSpPr>
        <p:spPr>
          <a:xfrm>
            <a:off x="813240" y="2274120"/>
            <a:ext cx="817092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Keterkaitan antar Data: Analisis statistik korelasi, Anova, Chi-Squared,…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3" name="Google Shape;783;p2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040" y="2706840"/>
            <a:ext cx="4719240" cy="2155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20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84120" y="2691360"/>
            <a:ext cx="4016160" cy="1943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20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64000" y="4594320"/>
            <a:ext cx="201960" cy="164160"/>
          </a:xfrm>
          <a:prstGeom prst="rect">
            <a:avLst/>
          </a:prstGeom>
          <a:noFill/>
          <a:ln>
            <a:noFill/>
          </a:ln>
        </p:spPr>
      </p:pic>
      <p:sp>
        <p:nvSpPr>
          <p:cNvPr id="786" name="Google Shape;786;p20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203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Understanding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Memvalidasi Data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203"/>
          <p:cNvSpPr/>
          <p:nvPr/>
        </p:nvSpPr>
        <p:spPr>
          <a:xfrm>
            <a:off x="745560" y="1427760"/>
            <a:ext cx="4317120" cy="730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Menilai kesesuaian kualitas data dengan masalah yang akan dipecahkan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203"/>
          <p:cNvSpPr/>
          <p:nvPr/>
        </p:nvSpPr>
        <p:spPr>
          <a:xfrm>
            <a:off x="1743480" y="2907000"/>
            <a:ext cx="6877080" cy="115632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Laporan Kualitas Data: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- Ukuran Data (Atribut/ fitur dan Jumlah record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- Deskripsi statistical atribut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- Relasi antar atribut (dan label)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- Visualisasi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20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204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Data Preparation :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Memperbaiki kualitas data untuk Pemodelan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0" name="Google Shape;800;p204"/>
          <p:cNvGrpSpPr/>
          <p:nvPr/>
        </p:nvGrpSpPr>
        <p:grpSpPr>
          <a:xfrm>
            <a:off x="92520" y="1676880"/>
            <a:ext cx="502920" cy="502920"/>
            <a:chOff x="92520" y="1676880"/>
            <a:chExt cx="502920" cy="502920"/>
          </a:xfrm>
        </p:grpSpPr>
        <p:sp>
          <p:nvSpPr>
            <p:cNvPr id="801" name="Google Shape;801;p204"/>
            <p:cNvSpPr/>
            <p:nvPr/>
          </p:nvSpPr>
          <p:spPr>
            <a:xfrm flipH="1">
              <a:off x="92520" y="167688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04"/>
            <p:cNvSpPr/>
            <p:nvPr/>
          </p:nvSpPr>
          <p:spPr>
            <a:xfrm flipH="1">
              <a:off x="92520" y="177660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3" name="Google Shape;803;p204"/>
          <p:cNvSpPr/>
          <p:nvPr/>
        </p:nvSpPr>
        <p:spPr>
          <a:xfrm>
            <a:off x="630720" y="1584360"/>
            <a:ext cx="4016520" cy="639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Memilih dan memilah data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Memilih data yang akan dipergunakan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4" name="Google Shape;804;p204"/>
          <p:cNvGrpSpPr/>
          <p:nvPr/>
        </p:nvGrpSpPr>
        <p:grpSpPr>
          <a:xfrm>
            <a:off x="92520" y="2475000"/>
            <a:ext cx="502920" cy="502920"/>
            <a:chOff x="92520" y="2475000"/>
            <a:chExt cx="502920" cy="502920"/>
          </a:xfrm>
        </p:grpSpPr>
        <p:sp>
          <p:nvSpPr>
            <p:cNvPr id="805" name="Google Shape;805;p204"/>
            <p:cNvSpPr/>
            <p:nvPr/>
          </p:nvSpPr>
          <p:spPr>
            <a:xfrm flipH="1">
              <a:off x="92520" y="24750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04"/>
            <p:cNvSpPr/>
            <p:nvPr/>
          </p:nvSpPr>
          <p:spPr>
            <a:xfrm flipH="1">
              <a:off x="92520" y="257472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7" name="Google Shape;807;p204"/>
          <p:cNvSpPr/>
          <p:nvPr/>
        </p:nvSpPr>
        <p:spPr>
          <a:xfrm>
            <a:off x="630720" y="2382480"/>
            <a:ext cx="4016520" cy="639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Membersihan Data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Meminimalkan noise (tidak lengkap, salah)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8" name="Google Shape;808;p204"/>
          <p:cNvGrpSpPr/>
          <p:nvPr/>
        </p:nvGrpSpPr>
        <p:grpSpPr>
          <a:xfrm>
            <a:off x="92520" y="3276720"/>
            <a:ext cx="502920" cy="502920"/>
            <a:chOff x="92520" y="3276720"/>
            <a:chExt cx="502920" cy="502920"/>
          </a:xfrm>
        </p:grpSpPr>
        <p:sp>
          <p:nvSpPr>
            <p:cNvPr id="809" name="Google Shape;809;p204"/>
            <p:cNvSpPr/>
            <p:nvPr/>
          </p:nvSpPr>
          <p:spPr>
            <a:xfrm flipH="1">
              <a:off x="92520" y="327672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04"/>
            <p:cNvSpPr/>
            <p:nvPr/>
          </p:nvSpPr>
          <p:spPr>
            <a:xfrm flipH="1">
              <a:off x="92520" y="337644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1" name="Google Shape;811;p204"/>
          <p:cNvSpPr/>
          <p:nvPr/>
        </p:nvSpPr>
        <p:spPr>
          <a:xfrm>
            <a:off x="630720" y="3184200"/>
            <a:ext cx="4016520" cy="639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Mengkonstruksi data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Menambahkan fitur dan transformasi data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2" name="Google Shape;812;p204"/>
          <p:cNvGrpSpPr/>
          <p:nvPr/>
        </p:nvGrpSpPr>
        <p:grpSpPr>
          <a:xfrm>
            <a:off x="105480" y="4075200"/>
            <a:ext cx="502920" cy="502920"/>
            <a:chOff x="105480" y="4075200"/>
            <a:chExt cx="502920" cy="502920"/>
          </a:xfrm>
        </p:grpSpPr>
        <p:sp>
          <p:nvSpPr>
            <p:cNvPr id="813" name="Google Shape;813;p204"/>
            <p:cNvSpPr/>
            <p:nvPr/>
          </p:nvSpPr>
          <p:spPr>
            <a:xfrm flipH="1">
              <a:off x="105480" y="40752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04"/>
            <p:cNvSpPr/>
            <p:nvPr/>
          </p:nvSpPr>
          <p:spPr>
            <a:xfrm flipH="1">
              <a:off x="105480" y="417492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5" name="Google Shape;815;p204"/>
          <p:cNvSpPr/>
          <p:nvPr/>
        </p:nvSpPr>
        <p:spPr>
          <a:xfrm>
            <a:off x="643680" y="3982680"/>
            <a:ext cx="4003560" cy="639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Integrasi Data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Menggabungkan data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204"/>
          <p:cNvSpPr/>
          <p:nvPr/>
        </p:nvSpPr>
        <p:spPr>
          <a:xfrm>
            <a:off x="4946400" y="1712880"/>
            <a:ext cx="2907000" cy="54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Rekord terpakai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Atribut terpakai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204"/>
          <p:cNvSpPr/>
          <p:nvPr/>
        </p:nvSpPr>
        <p:spPr>
          <a:xfrm>
            <a:off x="4946400" y="3255840"/>
            <a:ext cx="4348800" cy="54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Fitur tambahan (Feature Engineering)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Transformasi data (standardisasi, transformasi)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204"/>
          <p:cNvSpPr/>
          <p:nvPr/>
        </p:nvSpPr>
        <p:spPr>
          <a:xfrm>
            <a:off x="4946400" y="2382480"/>
            <a:ext cx="2907000" cy="77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lengkap 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yang diperbaiki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Pecilan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204"/>
          <p:cNvSpPr/>
          <p:nvPr/>
        </p:nvSpPr>
        <p:spPr>
          <a:xfrm>
            <a:off x="4946400" y="4218120"/>
            <a:ext cx="4348800" cy="31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Gabungan data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204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20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Mengembangkan Model (Pengetahuan)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6" name="Google Shape;826;p205"/>
          <p:cNvGrpSpPr/>
          <p:nvPr/>
        </p:nvGrpSpPr>
        <p:grpSpPr>
          <a:xfrm>
            <a:off x="92520" y="1549080"/>
            <a:ext cx="502920" cy="502920"/>
            <a:chOff x="92520" y="1549080"/>
            <a:chExt cx="502920" cy="502920"/>
          </a:xfrm>
        </p:grpSpPr>
        <p:sp>
          <p:nvSpPr>
            <p:cNvPr id="827" name="Google Shape;827;p205"/>
            <p:cNvSpPr/>
            <p:nvPr/>
          </p:nvSpPr>
          <p:spPr>
            <a:xfrm flipH="1">
              <a:off x="92520" y="1549080"/>
              <a:ext cx="502920" cy="502920"/>
            </a:xfrm>
            <a:prstGeom prst="ellipse">
              <a:avLst/>
            </a:prstGeom>
            <a:solidFill>
              <a:srgbClr val="6BC5C9"/>
            </a:solidFill>
            <a:ln w="9525" cap="flat" cmpd="sng">
              <a:solidFill>
                <a:srgbClr val="6BC5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05"/>
            <p:cNvSpPr/>
            <p:nvPr/>
          </p:nvSpPr>
          <p:spPr>
            <a:xfrm flipH="1">
              <a:off x="92520" y="1648800"/>
              <a:ext cx="502920" cy="303120"/>
            </a:xfrm>
            <a:prstGeom prst="rect">
              <a:avLst/>
            </a:prstGeom>
            <a:solidFill>
              <a:srgbClr val="6BC5C9"/>
            </a:solidFill>
            <a:ln w="9525" cap="flat" cmpd="sng">
              <a:solidFill>
                <a:srgbClr val="6BC5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9" name="Google Shape;829;p205"/>
          <p:cNvSpPr/>
          <p:nvPr/>
        </p:nvSpPr>
        <p:spPr>
          <a:xfrm>
            <a:off x="630720" y="1456560"/>
            <a:ext cx="4245120" cy="943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Membangun Skenario Pemodelan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Membuat strategi pencarian model terbaik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0" name="Google Shape;830;p205"/>
          <p:cNvGrpSpPr/>
          <p:nvPr/>
        </p:nvGrpSpPr>
        <p:grpSpPr>
          <a:xfrm>
            <a:off x="92520" y="3389400"/>
            <a:ext cx="502920" cy="502920"/>
            <a:chOff x="92520" y="3389400"/>
            <a:chExt cx="502920" cy="502920"/>
          </a:xfrm>
        </p:grpSpPr>
        <p:sp>
          <p:nvSpPr>
            <p:cNvPr id="831" name="Google Shape;831;p205"/>
            <p:cNvSpPr/>
            <p:nvPr/>
          </p:nvSpPr>
          <p:spPr>
            <a:xfrm flipH="1">
              <a:off x="92520" y="3389400"/>
              <a:ext cx="502920" cy="502920"/>
            </a:xfrm>
            <a:prstGeom prst="ellipse">
              <a:avLst/>
            </a:prstGeom>
            <a:solidFill>
              <a:srgbClr val="6BC5C9"/>
            </a:solidFill>
            <a:ln w="9525" cap="flat" cmpd="sng">
              <a:solidFill>
                <a:srgbClr val="6BC5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05"/>
            <p:cNvSpPr/>
            <p:nvPr/>
          </p:nvSpPr>
          <p:spPr>
            <a:xfrm flipH="1">
              <a:off x="92520" y="3489120"/>
              <a:ext cx="502920" cy="303120"/>
            </a:xfrm>
            <a:prstGeom prst="rect">
              <a:avLst/>
            </a:prstGeom>
            <a:solidFill>
              <a:srgbClr val="6BC5C9"/>
            </a:solidFill>
            <a:ln w="9525" cap="flat" cmpd="sng">
              <a:solidFill>
                <a:srgbClr val="6BC5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3" name="Google Shape;833;p205"/>
          <p:cNvSpPr/>
          <p:nvPr/>
        </p:nvSpPr>
        <p:spPr>
          <a:xfrm>
            <a:off x="630720" y="3296880"/>
            <a:ext cx="4245120" cy="639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Membangun model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Mengembangkan model dengan Teknik ML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205"/>
          <p:cNvSpPr/>
          <p:nvPr/>
        </p:nvSpPr>
        <p:spPr>
          <a:xfrm>
            <a:off x="5140800" y="1456560"/>
            <a:ext cx="3912120" cy="72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Pemilihan Algoritma Machine Learning (ML)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Pembagian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Penentuan Langkah Eksperimen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205"/>
          <p:cNvSpPr/>
          <p:nvPr/>
        </p:nvSpPr>
        <p:spPr>
          <a:xfrm>
            <a:off x="5114520" y="3325320"/>
            <a:ext cx="3869640" cy="72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Eksekusi Algoritma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Pengaturan Parameter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Pengukuran Performance Metrics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20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65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0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Skenario Pemodelan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206"/>
          <p:cNvSpPr/>
          <p:nvPr/>
        </p:nvSpPr>
        <p:spPr>
          <a:xfrm>
            <a:off x="630720" y="1456560"/>
            <a:ext cx="4245120" cy="334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Membuat strategi pencarian model terbaik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206"/>
          <p:cNvSpPr/>
          <p:nvPr/>
        </p:nvSpPr>
        <p:spPr>
          <a:xfrm>
            <a:off x="2565720" y="2198880"/>
            <a:ext cx="4621320" cy="72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Pemilihan Algoritma Machine Learning (ML)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Pembagian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Penentuan Langkah Eksperimen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20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66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207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Skenario Pemodelan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207"/>
          <p:cNvSpPr/>
          <p:nvPr/>
        </p:nvSpPr>
        <p:spPr>
          <a:xfrm>
            <a:off x="630720" y="1456560"/>
            <a:ext cx="4245120" cy="303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Membuat strategi pencarian model terbaik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207"/>
          <p:cNvSpPr/>
          <p:nvPr/>
        </p:nvSpPr>
        <p:spPr>
          <a:xfrm>
            <a:off x="914400" y="2217600"/>
            <a:ext cx="8152200" cy="200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Memilih Algoritma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Disesuaikan dengan Tugas Analytics  yang dipilih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k-Nearest Neighbor (k-NN)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Naïve Bayes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Regression Techniques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Support Vector Machines (SVMs)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 Forests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 Learning Algorithms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. 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207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208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Skenario Pemodelan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208"/>
          <p:cNvSpPr/>
          <p:nvPr/>
        </p:nvSpPr>
        <p:spPr>
          <a:xfrm>
            <a:off x="630720" y="1456560"/>
            <a:ext cx="424512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Membuat strategi pencarian model terbaik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208"/>
          <p:cNvSpPr/>
          <p:nvPr/>
        </p:nvSpPr>
        <p:spPr>
          <a:xfrm>
            <a:off x="1166760" y="1863000"/>
            <a:ext cx="6628320" cy="730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B.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Membagi data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Sesuai dengan ketersediaan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Latih: Untuk mengembangkan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28840" marR="0" lvl="2" indent="-5133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Uji: Untuk Mengukur performansi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208"/>
          <p:cNvSpPr/>
          <p:nvPr/>
        </p:nvSpPr>
        <p:spPr>
          <a:xfrm>
            <a:off x="4347360" y="3456360"/>
            <a:ext cx="1346400" cy="600480"/>
          </a:xfrm>
          <a:prstGeom prst="rect">
            <a:avLst/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Split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208"/>
          <p:cNvSpPr/>
          <p:nvPr/>
        </p:nvSpPr>
        <p:spPr>
          <a:xfrm>
            <a:off x="1752480" y="3390120"/>
            <a:ext cx="901440" cy="732960"/>
          </a:xfrm>
          <a:prstGeom prst="cube">
            <a:avLst>
              <a:gd name="adj" fmla="val 25000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208"/>
          <p:cNvSpPr/>
          <p:nvPr/>
        </p:nvSpPr>
        <p:spPr>
          <a:xfrm>
            <a:off x="2811240" y="3756960"/>
            <a:ext cx="1438920" cy="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6BC5C9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863" name="Google Shape;863;p208"/>
          <p:cNvSpPr/>
          <p:nvPr/>
        </p:nvSpPr>
        <p:spPr>
          <a:xfrm rot="10800000" flipH="1">
            <a:off x="5862960" y="3389040"/>
            <a:ext cx="1325880" cy="3657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864" name="Google Shape;864;p208"/>
          <p:cNvSpPr/>
          <p:nvPr/>
        </p:nvSpPr>
        <p:spPr>
          <a:xfrm>
            <a:off x="7344360" y="2802600"/>
            <a:ext cx="901440" cy="732960"/>
          </a:xfrm>
          <a:prstGeom prst="cube">
            <a:avLst>
              <a:gd name="adj" fmla="val 25000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Latih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208"/>
          <p:cNvSpPr/>
          <p:nvPr/>
        </p:nvSpPr>
        <p:spPr>
          <a:xfrm>
            <a:off x="7344360" y="4060800"/>
            <a:ext cx="901440" cy="732960"/>
          </a:xfrm>
          <a:prstGeom prst="cube">
            <a:avLst>
              <a:gd name="adj" fmla="val 25000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208"/>
          <p:cNvSpPr/>
          <p:nvPr/>
        </p:nvSpPr>
        <p:spPr>
          <a:xfrm>
            <a:off x="5863320" y="3779640"/>
            <a:ext cx="1325880" cy="27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867" name="Google Shape;867;p208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209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Skenario Pemodelan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209"/>
          <p:cNvSpPr/>
          <p:nvPr/>
        </p:nvSpPr>
        <p:spPr>
          <a:xfrm>
            <a:off x="622080" y="1063440"/>
            <a:ext cx="4245120" cy="30384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Membuat strategi pencarian model terbaik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209"/>
          <p:cNvSpPr/>
          <p:nvPr/>
        </p:nvSpPr>
        <p:spPr>
          <a:xfrm>
            <a:off x="1020240" y="1568880"/>
            <a:ext cx="7695000" cy="5169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C.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Menentukan Langkah Eksperimen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Untuk mendapatkan model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terbaik secara efisien dan efektif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5" name="Google Shape;875;p2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8360" y="2394720"/>
            <a:ext cx="2131920" cy="20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6" name="Google Shape;876;p20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7760" y="2374200"/>
            <a:ext cx="1985040" cy="1887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7" name="Google Shape;877;p20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49840" y="2351520"/>
            <a:ext cx="1997280" cy="18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209"/>
          <p:cNvSpPr/>
          <p:nvPr/>
        </p:nvSpPr>
        <p:spPr>
          <a:xfrm>
            <a:off x="3472200" y="4452480"/>
            <a:ext cx="1957320" cy="30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Factor at A 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209"/>
          <p:cNvSpPr/>
          <p:nvPr/>
        </p:nvSpPr>
        <p:spPr>
          <a:xfrm>
            <a:off x="5994000" y="4452480"/>
            <a:ext cx="1192320" cy="30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Grid Search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209"/>
          <p:cNvSpPr/>
          <p:nvPr/>
        </p:nvSpPr>
        <p:spPr>
          <a:xfrm>
            <a:off x="1956600" y="4452480"/>
            <a:ext cx="1160280" cy="30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 Guess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209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5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 AI berbasis (Big) Data</a:t>
            </a:r>
            <a:endParaRPr sz="27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5"/>
          <p:cNvSpPr/>
          <p:nvPr/>
        </p:nvSpPr>
        <p:spPr>
          <a:xfrm>
            <a:off x="5954400" y="1432800"/>
            <a:ext cx="3047040" cy="3444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	Menjadi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Sistem Intelijen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(berbasis Pengetahuan)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6" name="Google Shape;19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60" y="1098720"/>
            <a:ext cx="5545080" cy="353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5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210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model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210"/>
          <p:cNvSpPr/>
          <p:nvPr/>
        </p:nvSpPr>
        <p:spPr>
          <a:xfrm>
            <a:off x="630720" y="1456560"/>
            <a:ext cx="4245120" cy="334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Mengembangkan model dengan Teknik ML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210"/>
          <p:cNvSpPr/>
          <p:nvPr/>
        </p:nvSpPr>
        <p:spPr>
          <a:xfrm>
            <a:off x="2565720" y="2198880"/>
            <a:ext cx="4621320" cy="72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Pemilihan Algoritma Machine Learning (ML)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Pembagian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Penentuan Langkah Eksperimen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210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70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211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model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211"/>
          <p:cNvSpPr/>
          <p:nvPr/>
        </p:nvSpPr>
        <p:spPr>
          <a:xfrm>
            <a:off x="609480" y="1261800"/>
            <a:ext cx="4245120" cy="33336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Mengembangkan model dengan Teknik ML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211"/>
          <p:cNvSpPr/>
          <p:nvPr/>
        </p:nvSpPr>
        <p:spPr>
          <a:xfrm>
            <a:off x="3728880" y="2570400"/>
            <a:ext cx="1346400" cy="600480"/>
          </a:xfrm>
          <a:prstGeom prst="rect">
            <a:avLst/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Teknik 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211"/>
          <p:cNvSpPr/>
          <p:nvPr/>
        </p:nvSpPr>
        <p:spPr>
          <a:xfrm>
            <a:off x="1134360" y="2504160"/>
            <a:ext cx="901440" cy="732960"/>
          </a:xfrm>
          <a:prstGeom prst="cube">
            <a:avLst>
              <a:gd name="adj" fmla="val 25000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Latih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211"/>
          <p:cNvSpPr/>
          <p:nvPr/>
        </p:nvSpPr>
        <p:spPr>
          <a:xfrm>
            <a:off x="2193120" y="2871360"/>
            <a:ext cx="1438920" cy="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899" name="Google Shape;899;p211"/>
          <p:cNvSpPr/>
          <p:nvPr/>
        </p:nvSpPr>
        <p:spPr>
          <a:xfrm>
            <a:off x="5244840" y="2871360"/>
            <a:ext cx="1438920" cy="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900" name="Google Shape;900;p2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2400" y="2360880"/>
            <a:ext cx="1047600" cy="10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Google Shape;901;p211"/>
          <p:cNvSpPr/>
          <p:nvPr/>
        </p:nvSpPr>
        <p:spPr>
          <a:xfrm>
            <a:off x="7182720" y="2700720"/>
            <a:ext cx="829080" cy="3031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211"/>
          <p:cNvSpPr/>
          <p:nvPr/>
        </p:nvSpPr>
        <p:spPr>
          <a:xfrm>
            <a:off x="1077840" y="1962000"/>
            <a:ext cx="7362360" cy="3340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</a:t>
            </a: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Proses Pelatihan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Untuk mendapatkan model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3" name="Google Shape;903;p2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60280" y="3548520"/>
            <a:ext cx="2187720" cy="125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2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0200" y="3681720"/>
            <a:ext cx="2479680" cy="84636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211"/>
          <p:cNvSpPr/>
          <p:nvPr/>
        </p:nvSpPr>
        <p:spPr>
          <a:xfrm>
            <a:off x="3260160" y="3284640"/>
            <a:ext cx="2897640" cy="1550160"/>
          </a:xfrm>
          <a:prstGeom prst="rect">
            <a:avLst/>
          </a:prstGeom>
          <a:solidFill>
            <a:srgbClr val="6BC5C9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k-Nearest Neighbor (k-NN)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Naïve Bayes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Regression Techniques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Support Vector Machines (SVMs)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Decision Trees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Random Forests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Deep Learning Algorithms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200" b="1" i="0" u="none" strike="noStrike" cap="none">
                <a:solidFill>
                  <a:srgbClr val="808080"/>
                </a:solidFill>
                <a:latin typeface="Lato"/>
                <a:ea typeface="Lato"/>
                <a:cs typeface="Lato"/>
                <a:sym typeface="Lato"/>
              </a:rPr>
              <a:t>. . 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211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71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212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Modeling : </a:t>
            </a:r>
            <a:r>
              <a:rPr lang="en-US" sz="2000" b="1" i="0" u="none" strike="noStrike" cap="none">
                <a:solidFill>
                  <a:srgbClr val="0D5BDC"/>
                </a:solidFill>
                <a:latin typeface="Lato"/>
                <a:ea typeface="Lato"/>
                <a:cs typeface="Lato"/>
                <a:sym typeface="Lato"/>
              </a:rPr>
              <a:t>Membangun model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212"/>
          <p:cNvSpPr/>
          <p:nvPr/>
        </p:nvSpPr>
        <p:spPr>
          <a:xfrm>
            <a:off x="609480" y="1261800"/>
            <a:ext cx="4245120" cy="303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Mengembangkan model dengan Teknik 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212"/>
          <p:cNvSpPr/>
          <p:nvPr/>
        </p:nvSpPr>
        <p:spPr>
          <a:xfrm>
            <a:off x="973800" y="2548080"/>
            <a:ext cx="901440" cy="732960"/>
          </a:xfrm>
          <a:prstGeom prst="cube">
            <a:avLst>
              <a:gd name="adj" fmla="val 25000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Uji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212"/>
          <p:cNvSpPr/>
          <p:nvPr/>
        </p:nvSpPr>
        <p:spPr>
          <a:xfrm>
            <a:off x="2032560" y="2914920"/>
            <a:ext cx="408240" cy="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915" name="Google Shape;915;p2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7840" y="2376720"/>
            <a:ext cx="1047600" cy="10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212"/>
          <p:cNvSpPr/>
          <p:nvPr/>
        </p:nvSpPr>
        <p:spPr>
          <a:xfrm>
            <a:off x="2668680" y="2730240"/>
            <a:ext cx="829080" cy="3031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212"/>
          <p:cNvSpPr/>
          <p:nvPr/>
        </p:nvSpPr>
        <p:spPr>
          <a:xfrm>
            <a:off x="4083480" y="2716560"/>
            <a:ext cx="864720" cy="30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212"/>
          <p:cNvSpPr/>
          <p:nvPr/>
        </p:nvSpPr>
        <p:spPr>
          <a:xfrm>
            <a:off x="890280" y="1844640"/>
            <a:ext cx="7362360" cy="303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B. Proses Pengujian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 Untuk mengukur Performansi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9" name="Google Shape;919;p2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06520" y="2548080"/>
            <a:ext cx="3888360" cy="2285640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212"/>
          <p:cNvSpPr/>
          <p:nvPr/>
        </p:nvSpPr>
        <p:spPr>
          <a:xfrm>
            <a:off x="3660840" y="2914920"/>
            <a:ext cx="408240" cy="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921" name="Google Shape;921;p2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84680" y="3467520"/>
            <a:ext cx="2187720" cy="1255680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21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72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13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Model Evaluation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213"/>
          <p:cNvSpPr/>
          <p:nvPr/>
        </p:nvSpPr>
        <p:spPr>
          <a:xfrm>
            <a:off x="609480" y="1261800"/>
            <a:ext cx="5180400" cy="334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Mengevaluasi Performansi Model Yang Dihasilkan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9" name="Google Shape;929;p213"/>
          <p:cNvGrpSpPr/>
          <p:nvPr/>
        </p:nvGrpSpPr>
        <p:grpSpPr>
          <a:xfrm>
            <a:off x="223920" y="2017800"/>
            <a:ext cx="502920" cy="502920"/>
            <a:chOff x="223920" y="2017800"/>
            <a:chExt cx="502920" cy="502920"/>
          </a:xfrm>
        </p:grpSpPr>
        <p:sp>
          <p:nvSpPr>
            <p:cNvPr id="930" name="Google Shape;930;p213"/>
            <p:cNvSpPr/>
            <p:nvPr/>
          </p:nvSpPr>
          <p:spPr>
            <a:xfrm flipH="1">
              <a:off x="223920" y="20178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13"/>
            <p:cNvSpPr/>
            <p:nvPr/>
          </p:nvSpPr>
          <p:spPr>
            <a:xfrm flipH="1">
              <a:off x="223920" y="211752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2" name="Google Shape;932;p213"/>
          <p:cNvSpPr/>
          <p:nvPr/>
        </p:nvSpPr>
        <p:spPr>
          <a:xfrm>
            <a:off x="762120" y="1925280"/>
            <a:ext cx="3935880" cy="6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Mengevaluasi Model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Mengukur performansi model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3" name="Google Shape;933;p213"/>
          <p:cNvGrpSpPr/>
          <p:nvPr/>
        </p:nvGrpSpPr>
        <p:grpSpPr>
          <a:xfrm>
            <a:off x="249840" y="3690000"/>
            <a:ext cx="502920" cy="502920"/>
            <a:chOff x="249840" y="3690000"/>
            <a:chExt cx="502920" cy="502920"/>
          </a:xfrm>
        </p:grpSpPr>
        <p:sp>
          <p:nvSpPr>
            <p:cNvPr id="934" name="Google Shape;934;p213"/>
            <p:cNvSpPr/>
            <p:nvPr/>
          </p:nvSpPr>
          <p:spPr>
            <a:xfrm flipH="1">
              <a:off x="249840" y="3690000"/>
              <a:ext cx="502920" cy="502920"/>
            </a:xfrm>
            <a:prstGeom prst="ellipse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13"/>
            <p:cNvSpPr/>
            <p:nvPr/>
          </p:nvSpPr>
          <p:spPr>
            <a:xfrm flipH="1">
              <a:off x="249840" y="3789720"/>
              <a:ext cx="502920" cy="303120"/>
            </a:xfrm>
            <a:prstGeom prst="rect">
              <a:avLst/>
            </a:prstGeom>
            <a:solidFill>
              <a:srgbClr val="6BC5C9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6" name="Google Shape;936;p213"/>
          <p:cNvSpPr/>
          <p:nvPr/>
        </p:nvSpPr>
        <p:spPr>
          <a:xfrm>
            <a:off x="788040" y="3597480"/>
            <a:ext cx="3912120" cy="6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Mengevaluasi Proses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Menilai apakah proses sudah maksimal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213"/>
          <p:cNvSpPr/>
          <p:nvPr/>
        </p:nvSpPr>
        <p:spPr>
          <a:xfrm>
            <a:off x="4890240" y="1925280"/>
            <a:ext cx="4078440" cy="51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Performansi Capaian vs Target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Memilih Model terbaik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213"/>
          <p:cNvSpPr/>
          <p:nvPr/>
        </p:nvSpPr>
        <p:spPr>
          <a:xfrm>
            <a:off x="4871160" y="3588120"/>
            <a:ext cx="4078440" cy="51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 Proses untuk mencari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batasan atau kekurangan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213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73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214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214"/>
          <p:cNvSpPr/>
          <p:nvPr/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11448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Pada topik ini, kita sudah mempelajari: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Langkah-langkah utama dalam menggunakan data untuk membuat suatu aplikasi AI berdasar metodologi data science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 sistem Ai berdasar data bukan hanya masalah teknis (terkait data) namun merupakan masalah bisnis/ organisasi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 sistem melibatkan Pakar Domain, Pakar Data Science/ AI, Pakar Manajemen Proyek, dan Pakar TI dalam satu Tim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214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74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129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2"/>
              <a:buFont typeface="Arial"/>
              <a:buNone/>
            </a:pPr>
            <a:r>
              <a:rPr lang="en-US" sz="2702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Referensi</a:t>
            </a:r>
            <a:endParaRPr sz="2702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129"/>
          <p:cNvSpPr/>
          <p:nvPr/>
        </p:nvSpPr>
        <p:spPr>
          <a:xfrm>
            <a:off x="311760" y="1152360"/>
            <a:ext cx="8715960" cy="3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Standard Kompetensi Kerja Nasional Indonesia Bidang AI sub bidang Data Science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997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https://skkni.kemnaker.go.id/tentang-skkni/dokumen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CRISP-DM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997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http://crisp-dm.eu/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IBM Data Science Methodology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997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sng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https://www.slideshare.net/JohnBRollinsPhD/foundational-methodology-for-data-science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Microsoft Methodology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997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sng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https://docs.microsoft.com/en-us/azure/machine-learning/team-data-science-process/overview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Domino Methodology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2997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sng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https://www.dominodatalab.com/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534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Togaf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45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https://pubs.opengroup.org/architecture/togaf9-doc/arch/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54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SDLC: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45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https://glints.com/id/lowongan/software-development-life-cycle/#.YQ0hM4gzZPZ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45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https://www.dicoding.com/blog/metode-sdlc/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45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http://www.id.w3ki.com/sdlc/sdlc_rad_model.html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45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https://medium.com/@purwanto.dev/metodologi-system-development-life-cycle-sdlc-2f0349df1364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54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●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Proses Bisnis: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508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https://camunda.com/bpmn/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508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https://www.bpmn.org/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508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Char char="○"/>
            </a:pPr>
            <a:r>
              <a:rPr lang="en-US" sz="1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http://ccg.co.id/blog/2017/04/28/pemodelan-proses-bisnis-dengan-bpmn/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129"/>
          <p:cNvSpPr txBox="1">
            <a:spLocks noGrp="1"/>
          </p:cNvSpPr>
          <p:nvPr>
            <p:ph type="sldNum" idx="12"/>
          </p:nvPr>
        </p:nvSpPr>
        <p:spPr>
          <a:xfrm>
            <a:off x="-1" y="4809748"/>
            <a:ext cx="456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>
                <a:latin typeface="Arial"/>
                <a:ea typeface="Arial"/>
                <a:cs typeface="Arial"/>
                <a:sym typeface="Arial"/>
              </a:rPr>
              <a:t>75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fcc8e11bbb_0_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</a:pPr>
            <a:r>
              <a:rPr lang="en-US" sz="2500" b="1" i="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Quiz / Tugas </a:t>
            </a:r>
            <a:endParaRPr/>
          </a:p>
        </p:txBody>
      </p:sp>
      <p:sp>
        <p:nvSpPr>
          <p:cNvPr id="959" name="Google Shape;959;gfcc8e11bbb_0_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Char char="●"/>
            </a:pPr>
            <a:r>
              <a:rPr lang="en-US" sz="1800" b="0" i="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Quiz dapat diakses melalui https://spadadikti.id/</a:t>
            </a:r>
            <a:endParaRPr/>
          </a:p>
        </p:txBody>
      </p:sp>
      <p:sp>
        <p:nvSpPr>
          <p:cNvPr id="960" name="Google Shape;960;gfcc8e11bbb_0_83"/>
          <p:cNvSpPr txBox="1"/>
          <p:nvPr/>
        </p:nvSpPr>
        <p:spPr>
          <a:xfrm>
            <a:off x="-1" y="4819023"/>
            <a:ext cx="456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76</a:t>
            </a:fld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2"/>
          <p:cNvSpPr/>
          <p:nvPr/>
        </p:nvSpPr>
        <p:spPr>
          <a:xfrm>
            <a:off x="130320" y="444960"/>
            <a:ext cx="893664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5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 AI berbasis (Big) Data dikembangkan dalam 2 tahap</a:t>
            </a:r>
            <a:endParaRPr sz="2353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62"/>
          <p:cNvSpPr/>
          <p:nvPr/>
        </p:nvSpPr>
        <p:spPr>
          <a:xfrm>
            <a:off x="130320" y="1428120"/>
            <a:ext cx="2845440" cy="132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Pengembangan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(Pelatihan)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62"/>
          <p:cNvSpPr/>
          <p:nvPr/>
        </p:nvSpPr>
        <p:spPr>
          <a:xfrm>
            <a:off x="258120" y="3381480"/>
            <a:ext cx="3659040" cy="132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Penggunaan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2"/>
          <p:cNvSpPr/>
          <p:nvPr/>
        </p:nvSpPr>
        <p:spPr>
          <a:xfrm>
            <a:off x="3370320" y="3593520"/>
            <a:ext cx="4679280" cy="1276920"/>
          </a:xfrm>
          <a:prstGeom prst="frame">
            <a:avLst>
              <a:gd name="adj1" fmla="val 1541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2"/>
          <p:cNvSpPr/>
          <p:nvPr/>
        </p:nvSpPr>
        <p:spPr>
          <a:xfrm>
            <a:off x="3376800" y="1373760"/>
            <a:ext cx="4645800" cy="1983240"/>
          </a:xfrm>
          <a:prstGeom prst="frame">
            <a:avLst>
              <a:gd name="adj1" fmla="val 1541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62"/>
          <p:cNvSpPr/>
          <p:nvPr/>
        </p:nvSpPr>
        <p:spPr>
          <a:xfrm>
            <a:off x="3370320" y="3593520"/>
            <a:ext cx="4679280" cy="1276920"/>
          </a:xfrm>
          <a:prstGeom prst="frame">
            <a:avLst>
              <a:gd name="adj1" fmla="val 1541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62"/>
          <p:cNvSpPr/>
          <p:nvPr/>
        </p:nvSpPr>
        <p:spPr>
          <a:xfrm>
            <a:off x="3376800" y="1373760"/>
            <a:ext cx="4645800" cy="1983240"/>
          </a:xfrm>
          <a:prstGeom prst="frame">
            <a:avLst>
              <a:gd name="adj1" fmla="val 1541"/>
            </a:avLst>
          </a:prstGeom>
          <a:solidFill>
            <a:srgbClr val="4285F4"/>
          </a:solidFill>
          <a:ln w="12700" cap="flat" cmpd="sng">
            <a:solidFill>
              <a:srgbClr val="3062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3520" y="3983760"/>
            <a:ext cx="4133520" cy="608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42040" y="1443600"/>
            <a:ext cx="4185000" cy="184356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62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6"/>
          <p:cNvSpPr/>
          <p:nvPr/>
        </p:nvSpPr>
        <p:spPr>
          <a:xfrm>
            <a:off x="311760" y="444960"/>
            <a:ext cx="8519400" cy="5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Overlock"/>
                <a:ea typeface="Overlock"/>
                <a:cs typeface="Overlock"/>
                <a:sym typeface="Overlock"/>
              </a:rPr>
              <a:t>Tujuan Tugas/ Task yang Biasa Dikembangkan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86"/>
          <p:cNvGrpSpPr/>
          <p:nvPr/>
        </p:nvGrpSpPr>
        <p:grpSpPr>
          <a:xfrm>
            <a:off x="322200" y="1268640"/>
            <a:ext cx="502920" cy="502920"/>
            <a:chOff x="322200" y="1268640"/>
            <a:chExt cx="502920" cy="502920"/>
          </a:xfrm>
        </p:grpSpPr>
        <p:sp>
          <p:nvSpPr>
            <p:cNvPr id="218" name="Google Shape;218;p86"/>
            <p:cNvSpPr/>
            <p:nvPr/>
          </p:nvSpPr>
          <p:spPr>
            <a:xfrm flipH="1">
              <a:off x="322200" y="1268640"/>
              <a:ext cx="502920" cy="502920"/>
            </a:xfrm>
            <a:prstGeom prst="ellipse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6"/>
            <p:cNvSpPr/>
            <p:nvPr/>
          </p:nvSpPr>
          <p:spPr>
            <a:xfrm flipH="1">
              <a:off x="322200" y="1368360"/>
              <a:ext cx="502920" cy="303120"/>
            </a:xfrm>
            <a:prstGeom prst="rect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Google Shape;220;p86"/>
          <p:cNvSpPr/>
          <p:nvPr/>
        </p:nvSpPr>
        <p:spPr>
          <a:xfrm>
            <a:off x="1066680" y="1129680"/>
            <a:ext cx="7542720" cy="699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Descriptive: 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Menjelaskan keadaan bisnis saat ini melalui data historis.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86"/>
          <p:cNvGrpSpPr/>
          <p:nvPr/>
        </p:nvGrpSpPr>
        <p:grpSpPr>
          <a:xfrm>
            <a:off x="303480" y="2101320"/>
            <a:ext cx="502920" cy="502920"/>
            <a:chOff x="303480" y="2101320"/>
            <a:chExt cx="502920" cy="502920"/>
          </a:xfrm>
        </p:grpSpPr>
        <p:sp>
          <p:nvSpPr>
            <p:cNvPr id="222" name="Google Shape;222;p86"/>
            <p:cNvSpPr/>
            <p:nvPr/>
          </p:nvSpPr>
          <p:spPr>
            <a:xfrm flipH="1">
              <a:off x="303480" y="2101320"/>
              <a:ext cx="502920" cy="502920"/>
            </a:xfrm>
            <a:prstGeom prst="ellipse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6"/>
            <p:cNvSpPr/>
            <p:nvPr/>
          </p:nvSpPr>
          <p:spPr>
            <a:xfrm flipH="1">
              <a:off x="303480" y="2201040"/>
              <a:ext cx="502920" cy="303120"/>
            </a:xfrm>
            <a:prstGeom prst="rect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86"/>
          <p:cNvSpPr/>
          <p:nvPr/>
        </p:nvSpPr>
        <p:spPr>
          <a:xfrm>
            <a:off x="1047960" y="1886040"/>
            <a:ext cx="7542720" cy="1004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Diagnostic: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Menjelaskan mengapa suatu masalah terjadi dengan melihat data historis.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86"/>
          <p:cNvGrpSpPr/>
          <p:nvPr/>
        </p:nvGrpSpPr>
        <p:grpSpPr>
          <a:xfrm>
            <a:off x="303480" y="3233880"/>
            <a:ext cx="502920" cy="502920"/>
            <a:chOff x="303480" y="3233880"/>
            <a:chExt cx="502920" cy="502920"/>
          </a:xfrm>
        </p:grpSpPr>
        <p:sp>
          <p:nvSpPr>
            <p:cNvPr id="226" name="Google Shape;226;p86"/>
            <p:cNvSpPr/>
            <p:nvPr/>
          </p:nvSpPr>
          <p:spPr>
            <a:xfrm flipH="1">
              <a:off x="303480" y="3233880"/>
              <a:ext cx="502920" cy="502920"/>
            </a:xfrm>
            <a:prstGeom prst="ellipse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6"/>
            <p:cNvSpPr/>
            <p:nvPr/>
          </p:nvSpPr>
          <p:spPr>
            <a:xfrm flipH="1">
              <a:off x="303480" y="3333600"/>
              <a:ext cx="502920" cy="303120"/>
            </a:xfrm>
            <a:prstGeom prst="rect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86"/>
          <p:cNvSpPr/>
          <p:nvPr/>
        </p:nvSpPr>
        <p:spPr>
          <a:xfrm>
            <a:off x="1047960" y="2952720"/>
            <a:ext cx="7542720" cy="1004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Predictive: 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Memproyeksikan atau memprediksi hasil masa depan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berdasarkan data historis.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9" name="Google Shape;229;p86"/>
          <p:cNvGrpSpPr/>
          <p:nvPr/>
        </p:nvGrpSpPr>
        <p:grpSpPr>
          <a:xfrm>
            <a:off x="303480" y="4308480"/>
            <a:ext cx="502920" cy="502920"/>
            <a:chOff x="303480" y="4308480"/>
            <a:chExt cx="502920" cy="502920"/>
          </a:xfrm>
        </p:grpSpPr>
        <p:sp>
          <p:nvSpPr>
            <p:cNvPr id="230" name="Google Shape;230;p86"/>
            <p:cNvSpPr/>
            <p:nvPr/>
          </p:nvSpPr>
          <p:spPr>
            <a:xfrm flipH="1">
              <a:off x="303480" y="4308480"/>
              <a:ext cx="502920" cy="502920"/>
            </a:xfrm>
            <a:prstGeom prst="ellipse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6"/>
            <p:cNvSpPr/>
            <p:nvPr/>
          </p:nvSpPr>
          <p:spPr>
            <a:xfrm flipH="1">
              <a:off x="303480" y="4408200"/>
              <a:ext cx="502920" cy="303120"/>
            </a:xfrm>
            <a:prstGeom prst="rect">
              <a:avLst/>
            </a:prstGeom>
            <a:solidFill>
              <a:srgbClr val="1EA4B2"/>
            </a:solidFill>
            <a:ln>
              <a:noFill/>
            </a:ln>
          </p:spPr>
          <p:txBody>
            <a:bodyPr spcFirstLastPara="1" wrap="square" lIns="90000" tIns="45000" rIns="90000" bIns="450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2" name="Google Shape;232;p86"/>
          <p:cNvSpPr/>
          <p:nvPr/>
        </p:nvSpPr>
        <p:spPr>
          <a:xfrm>
            <a:off x="1047960" y="4019400"/>
            <a:ext cx="7542720" cy="1004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Prescriptive: 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Menggunakan hasil analitik prediktif dan pengetahuan lain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dengan menyarankan upaya terbaik di masa depan. 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86"/>
          <p:cNvSpPr txBox="1"/>
          <p:nvPr/>
        </p:nvSpPr>
        <p:spPr>
          <a:xfrm>
            <a:off x="0" y="4809600"/>
            <a:ext cx="4564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 Microcredential Dikti 2021 (1)">
  <a:themeElements>
    <a:clrScheme name="Custom 1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plate Microcredential Dikti 2021 (1)">
  <a:themeElements>
    <a:clrScheme name="Custom 1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3496</Words>
  <Application>Microsoft Office PowerPoint</Application>
  <PresentationFormat>On-screen Show (16:9)</PresentationFormat>
  <Paragraphs>662</Paragraphs>
  <Slides>77</Slides>
  <Notes>77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88" baseType="lpstr">
      <vt:lpstr>Arial</vt:lpstr>
      <vt:lpstr>Corbel</vt:lpstr>
      <vt:lpstr>Garamond</vt:lpstr>
      <vt:lpstr>Overlock</vt:lpstr>
      <vt:lpstr>Times New Roman</vt:lpstr>
      <vt:lpstr>Lato</vt:lpstr>
      <vt:lpstr>Gulim</vt:lpstr>
      <vt:lpstr>Lato Black</vt:lpstr>
      <vt:lpstr>Noto Sans Symbols</vt:lpstr>
      <vt:lpstr>Template Microcredential Dikti 2021 (1)</vt:lpstr>
      <vt:lpstr>Template Microcredential Dikti 2021 (1)</vt:lpstr>
      <vt:lpstr>Metodologi Pengembangan AI Menggunakan Data</vt:lpstr>
      <vt:lpstr>Profil Pengajar: Nama Lengkap dan Gelar Akademik</vt:lpstr>
      <vt:lpstr>PowerPoint Presentation</vt:lpstr>
      <vt:lpstr>PowerPoint Presentation</vt:lpstr>
      <vt:lpstr>PowerPoint Presentation</vt:lpstr>
      <vt:lpstr>Mengapa Metodologi Diperlukan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Development Life Cycle (materi pelengkap/tambahan tim instruktur UG)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Proses Bisnis (probis) (materi pelengkap/tambahan tim instruktur UG)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Berbagai Metodologi Data Science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Langkah Pengembangan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 / Tugas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 Pengembangan AI Menggunakan Data</dc:title>
  <dc:creator>rizal prayogo</dc:creator>
  <cp:lastModifiedBy>HP</cp:lastModifiedBy>
  <cp:revision>3</cp:revision>
  <dcterms:created xsi:type="dcterms:W3CDTF">2021-08-06T09:50:00Z</dcterms:created>
  <dcterms:modified xsi:type="dcterms:W3CDTF">2021-11-01T02:58:59Z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2</vt:i4>
  </property>
  <property fmtid="{D5CDD505-2E9C-101B-9397-08002B2CF9AE}" pid="3" name="KSOProductBuildVer">
    <vt:lpwstr>1033-11.2.0.10223</vt:lpwstr>
  </property>
  <property fmtid="{D5CDD505-2E9C-101B-9397-08002B2CF9AE}" pid="4" name="Notes">
    <vt:i4>11</vt:i4>
  </property>
  <property fmtid="{D5CDD505-2E9C-101B-9397-08002B2CF9AE}" pid="5" name="PresentationFormat">
    <vt:lpwstr>On-screen Show (16:9)</vt:lpwstr>
  </property>
  <property fmtid="{D5CDD505-2E9C-101B-9397-08002B2CF9AE}" pid="6" name="Slides">
    <vt:i4>114</vt:i4>
  </property>
</Properties>
</file>